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56" r:id="rId2"/>
    <p:sldId id="344" r:id="rId3"/>
    <p:sldId id="345" r:id="rId4"/>
    <p:sldId id="346" r:id="rId5"/>
    <p:sldId id="347" r:id="rId6"/>
    <p:sldId id="348" r:id="rId7"/>
    <p:sldId id="349" r:id="rId8"/>
    <p:sldId id="350" r:id="rId9"/>
    <p:sldId id="351" r:id="rId10"/>
    <p:sldId id="352" r:id="rId11"/>
    <p:sldId id="368" r:id="rId12"/>
    <p:sldId id="353" r:id="rId13"/>
    <p:sldId id="354" r:id="rId14"/>
    <p:sldId id="355" r:id="rId15"/>
    <p:sldId id="356" r:id="rId16"/>
    <p:sldId id="357" r:id="rId17"/>
    <p:sldId id="358" r:id="rId18"/>
    <p:sldId id="359" r:id="rId19"/>
    <p:sldId id="360" r:id="rId20"/>
    <p:sldId id="361" r:id="rId21"/>
    <p:sldId id="362" r:id="rId22"/>
    <p:sldId id="363" r:id="rId23"/>
    <p:sldId id="325" r:id="rId24"/>
    <p:sldId id="364" r:id="rId25"/>
    <p:sldId id="366" r:id="rId26"/>
    <p:sldId id="365" r:id="rId27"/>
    <p:sldId id="367" r:id="rId28"/>
    <p:sldId id="273" r:id="rId29"/>
  </p:sldIdLst>
  <p:sldSz cx="9144000" cy="6858000" type="screen4x3"/>
  <p:notesSz cx="6797675" cy="9874250"/>
  <p:defaultTextStyle>
    <a:defPPr>
      <a:defRPr lang="ru-RU"/>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FFFF99"/>
    <a:srgbClr val="EF987D"/>
    <a:srgbClr val="EC86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2" d="100"/>
          <a:sy n="92" d="100"/>
        </p:scale>
        <p:origin x="134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3713"/>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ru-RU"/>
          </a:p>
        </p:txBody>
      </p:sp>
      <p:sp>
        <p:nvSpPr>
          <p:cNvPr id="3" name="Дата 2"/>
          <p:cNvSpPr>
            <a:spLocks noGrp="1"/>
          </p:cNvSpPr>
          <p:nvPr>
            <p:ph type="dt" sz="quarter" idx="1"/>
          </p:nvPr>
        </p:nvSpPr>
        <p:spPr>
          <a:xfrm>
            <a:off x="3849688" y="0"/>
            <a:ext cx="2946400" cy="493713"/>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cs typeface="Arial" pitchFamily="34" charset="0"/>
              </a:defRPr>
            </a:lvl1pPr>
          </a:lstStyle>
          <a:p>
            <a:pPr>
              <a:defRPr/>
            </a:pPr>
            <a:fld id="{C9E57B53-977A-4A07-9F28-CA686E4E02D2}" type="datetimeFigureOut">
              <a:rPr lang="ru-RU"/>
              <a:pPr>
                <a:defRPr/>
              </a:pPr>
              <a:t>13.11.2018</a:t>
            </a:fld>
            <a:endParaRPr lang="ru-RU"/>
          </a:p>
        </p:txBody>
      </p:sp>
      <p:sp>
        <p:nvSpPr>
          <p:cNvPr id="4" name="Нижний колонтитул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ru-RU"/>
          </a:p>
        </p:txBody>
      </p:sp>
      <p:sp>
        <p:nvSpPr>
          <p:cNvPr id="5" name="Номер слайда 4"/>
          <p:cNvSpPr>
            <a:spLocks noGrp="1"/>
          </p:cNvSpPr>
          <p:nvPr>
            <p:ph type="sldNum" sz="quarter" idx="3"/>
          </p:nvPr>
        </p:nvSpPr>
        <p:spPr>
          <a:xfrm>
            <a:off x="3849688" y="9378950"/>
            <a:ext cx="2946400" cy="49371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cs typeface="Arial" pitchFamily="34" charset="0"/>
              </a:defRPr>
            </a:lvl1pPr>
          </a:lstStyle>
          <a:p>
            <a:pPr>
              <a:defRPr/>
            </a:pPr>
            <a:fld id="{FFF726C4-C8EC-4BF6-987D-C2A5FEA772D4}" type="slidenum">
              <a:rPr lang="ru-RU"/>
              <a:pPr>
                <a:defRPr/>
              </a:pPr>
              <a:t>‹#›</a:t>
            </a:fld>
            <a:endParaRPr lang="ru-RU"/>
          </a:p>
        </p:txBody>
      </p:sp>
    </p:spTree>
    <p:extLst>
      <p:ext uri="{BB962C8B-B14F-4D97-AF65-F5344CB8AC3E}">
        <p14:creationId xmlns:p14="http://schemas.microsoft.com/office/powerpoint/2010/main" val="20067253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3713"/>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ru-RU"/>
          </a:p>
        </p:txBody>
      </p:sp>
      <p:sp>
        <p:nvSpPr>
          <p:cNvPr id="3" name="Дата 2"/>
          <p:cNvSpPr>
            <a:spLocks noGrp="1"/>
          </p:cNvSpPr>
          <p:nvPr>
            <p:ph type="dt" idx="1"/>
          </p:nvPr>
        </p:nvSpPr>
        <p:spPr>
          <a:xfrm>
            <a:off x="3849688" y="0"/>
            <a:ext cx="2946400" cy="493713"/>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cs typeface="Arial" pitchFamily="34" charset="0"/>
              </a:defRPr>
            </a:lvl1pPr>
          </a:lstStyle>
          <a:p>
            <a:pPr>
              <a:defRPr/>
            </a:pPr>
            <a:fld id="{600ED09E-CAE2-42F6-B985-720C6D1AD10B}" type="datetimeFigureOut">
              <a:rPr lang="ru-RU"/>
              <a:pPr>
                <a:defRPr/>
              </a:pPr>
              <a:t>13.11.2018</a:t>
            </a:fld>
            <a:endParaRPr lang="ru-RU"/>
          </a:p>
        </p:txBody>
      </p:sp>
      <p:sp>
        <p:nvSpPr>
          <p:cNvPr id="4" name="Образ слайда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79450" y="4691063"/>
            <a:ext cx="5438775" cy="4443412"/>
          </a:xfrm>
          <a:prstGeom prst="rect">
            <a:avLst/>
          </a:prstGeom>
        </p:spPr>
        <p:txBody>
          <a:bodyPr vert="horz" wrap="square" lIns="91440" tIns="45720" rIns="91440" bIns="45720" numCol="1" anchor="t" anchorCtr="0" compatLnSpc="1">
            <a:prstTxWarp prst="textNoShape">
              <a:avLst/>
            </a:prstTxWarp>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78950"/>
            <a:ext cx="2946400" cy="493713"/>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ru-RU"/>
          </a:p>
        </p:txBody>
      </p:sp>
      <p:sp>
        <p:nvSpPr>
          <p:cNvPr id="7" name="Номер слайда 6"/>
          <p:cNvSpPr>
            <a:spLocks noGrp="1"/>
          </p:cNvSpPr>
          <p:nvPr>
            <p:ph type="sldNum" sz="quarter" idx="5"/>
          </p:nvPr>
        </p:nvSpPr>
        <p:spPr>
          <a:xfrm>
            <a:off x="3849688" y="9378950"/>
            <a:ext cx="2946400" cy="49371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cs typeface="Arial" pitchFamily="34" charset="0"/>
              </a:defRPr>
            </a:lvl1pPr>
          </a:lstStyle>
          <a:p>
            <a:pPr>
              <a:defRPr/>
            </a:pPr>
            <a:fld id="{52150860-3628-4495-9571-B7B737F02F38}" type="slidenum">
              <a:rPr lang="ru-RU"/>
              <a:pPr>
                <a:defRPr/>
              </a:pPr>
              <a:t>‹#›</a:t>
            </a:fld>
            <a:endParaRPr lang="ru-RU"/>
          </a:p>
        </p:txBody>
      </p:sp>
    </p:spTree>
    <p:extLst>
      <p:ext uri="{BB962C8B-B14F-4D97-AF65-F5344CB8AC3E}">
        <p14:creationId xmlns:p14="http://schemas.microsoft.com/office/powerpoint/2010/main" val="32341654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Arial" charset="0"/>
        <a:cs typeface="Arial" charset="0"/>
      </a:defRPr>
    </a:lvl1pPr>
    <a:lvl2pPr marL="4572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2pPr>
    <a:lvl3pPr marL="9144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3pPr>
    <a:lvl4pPr marL="13716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4pPr>
    <a:lvl5pPr marL="18288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Образ слайда 1"/>
          <p:cNvSpPr>
            <a:spLocks noGrp="1" noRot="1" noChangeAspect="1" noTextEdit="1"/>
          </p:cNvSpPr>
          <p:nvPr>
            <p:ph type="sldImg"/>
          </p:nvPr>
        </p:nvSpPr>
        <p:spPr bwMode="auto">
          <a:noFill/>
          <a:ln>
            <a:solidFill>
              <a:srgbClr val="000000"/>
            </a:solidFill>
            <a:miter lim="800000"/>
            <a:headEnd/>
            <a:tailEnd/>
          </a:ln>
        </p:spPr>
      </p:sp>
      <p:sp>
        <p:nvSpPr>
          <p:cNvPr id="34819" name="Заметки 2"/>
          <p:cNvSpPr>
            <a:spLocks noGrp="1"/>
          </p:cNvSpPr>
          <p:nvPr>
            <p:ph type="body" idx="1"/>
          </p:nvPr>
        </p:nvSpPr>
        <p:spPr bwMode="auto">
          <a:noFill/>
        </p:spPr>
        <p:txBody>
          <a:bodyPr/>
          <a:lstStyle/>
          <a:p>
            <a:pPr eaLnBrk="1" hangingPunct="1"/>
            <a:endParaRPr kumimoji="0" lang="ru-RU">
              <a:cs typeface="Arial" charset="0"/>
            </a:endParaRPr>
          </a:p>
        </p:txBody>
      </p:sp>
      <p:sp>
        <p:nvSpPr>
          <p:cNvPr id="34820" name="Номер слайда 3"/>
          <p:cNvSpPr>
            <a:spLocks noGrp="1"/>
          </p:cNvSpPr>
          <p:nvPr>
            <p:ph type="sldNum" sz="quarter" idx="5"/>
          </p:nvPr>
        </p:nvSpPr>
        <p:spPr bwMode="auto">
          <a:noFill/>
          <a:ln>
            <a:miter lim="800000"/>
            <a:headEnd/>
            <a:tailEnd/>
          </a:ln>
        </p:spPr>
        <p:txBody>
          <a:bodyPr/>
          <a:lstStyle/>
          <a:p>
            <a:fld id="{23641D7F-D9EE-48FA-A6CE-B1AAF3393CAB}" type="slidenum">
              <a:rPr lang="ru-RU" smtClean="0">
                <a:latin typeface="Arial" charset="0"/>
                <a:cs typeface="Arial" charset="0"/>
              </a:rPr>
              <a:pPr/>
              <a:t>28</a:t>
            </a:fld>
            <a:endParaRPr lang="ru-RU">
              <a:latin typeface="Arial" charset="0"/>
              <a:cs typeface="Arial" charset="0"/>
            </a:endParaRPr>
          </a:p>
        </p:txBody>
      </p:sp>
    </p:spTree>
    <p:extLst>
      <p:ext uri="{BB962C8B-B14F-4D97-AF65-F5344CB8AC3E}">
        <p14:creationId xmlns:p14="http://schemas.microsoft.com/office/powerpoint/2010/main" val="1541240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pPr>
              <a:defRPr/>
            </a:pPr>
            <a:fld id="{585D8DD5-65CD-4989-ADBA-7A3369697F5E}" type="datetimeFigureOut">
              <a:rPr lang="ru-RU"/>
              <a:pPr>
                <a:defRPr/>
              </a:pPr>
              <a:t>13.11.2018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6FDDA0E-5357-4AE8-A442-3E19F977B503}"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D6FC2069-B1B0-4F14-8665-8E8A9B310221}" type="datetimeFigureOut">
              <a:rPr lang="ru-RU"/>
              <a:pPr>
                <a:defRPr/>
              </a:pPr>
              <a:t>13.11.2018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01A76D5-6AFA-4712-9C73-5E164E713D56}"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pPr>
              <a:defRPr/>
            </a:pPr>
            <a:fld id="{F6C1C20E-D339-422D-A9B3-77E30B682158}" type="datetimeFigureOut">
              <a:rPr lang="ru-RU"/>
              <a:pPr>
                <a:defRPr/>
              </a:pPr>
              <a:t>13.11.2018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30570D5-D98C-454C-BC37-BBEA08862886}"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p:cNvSpPr>
            <a:spLocks noGrp="1"/>
          </p:cNvSpPr>
          <p:nvPr>
            <p:ph type="dt" sz="half" idx="10"/>
          </p:nvPr>
        </p:nvSpPr>
        <p:spPr/>
        <p:txBody>
          <a:bodyPr/>
          <a:lstStyle>
            <a:lvl1pPr>
              <a:defRPr/>
            </a:lvl1pPr>
          </a:lstStyle>
          <a:p>
            <a:pPr>
              <a:defRPr/>
            </a:pPr>
            <a:fld id="{50ED9947-3BCD-4542-8D08-A9AF732FB133}" type="datetimeFigureOut">
              <a:rPr lang="ru-RU"/>
              <a:pPr>
                <a:defRPr/>
              </a:pPr>
              <a:t>13.11.2018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1EDBE6E-500B-4875-A9D2-24D752305961}"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p:cNvSpPr>
            <a:spLocks noGrp="1"/>
          </p:cNvSpPr>
          <p:nvPr>
            <p:ph type="dt" sz="half" idx="10"/>
          </p:nvPr>
        </p:nvSpPr>
        <p:spPr/>
        <p:txBody>
          <a:bodyPr/>
          <a:lstStyle>
            <a:lvl1pPr>
              <a:defRPr/>
            </a:lvl1pPr>
          </a:lstStyle>
          <a:p>
            <a:pPr>
              <a:defRPr/>
            </a:pPr>
            <a:fld id="{1789A016-F463-475B-B19E-AA1B36F3E92A}" type="datetimeFigureOut">
              <a:rPr lang="ru-RU"/>
              <a:pPr>
                <a:defRPr/>
              </a:pPr>
              <a:t>13.11.2018</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89D11C2C-4F11-41C0-AB6F-35C5CD599918}"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p:cNvSpPr>
            <a:spLocks noGrp="1"/>
          </p:cNvSpPr>
          <p:nvPr>
            <p:ph type="dt" sz="half" idx="10"/>
          </p:nvPr>
        </p:nvSpPr>
        <p:spPr/>
        <p:txBody>
          <a:bodyPr/>
          <a:lstStyle>
            <a:lvl1pPr>
              <a:defRPr/>
            </a:lvl1pPr>
          </a:lstStyle>
          <a:p>
            <a:pPr>
              <a:defRPr/>
            </a:pPr>
            <a:fld id="{3A1606E1-D920-4A85-8E48-236897B3E57F}" type="datetimeFigureOut">
              <a:rPr lang="ru-RU"/>
              <a:pPr>
                <a:defRPr/>
              </a:pPr>
              <a:t>13.11.2018</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456742AF-AE61-4EF6-AA64-A0390728B935}"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2E050A7F-5727-4502-8EBA-DF03442502B3}" type="datetimeFigureOut">
              <a:rPr lang="ru-RU"/>
              <a:pPr>
                <a:defRPr/>
              </a:pPr>
              <a:t>13.11.2018</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F44CF3E0-FD2E-4A44-BE4C-648A36685B44}"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59640C9E-A82C-4294-8A27-DC45C909DF4C}" type="datetimeFigureOut">
              <a:rPr lang="ru-RU"/>
              <a:pPr>
                <a:defRPr/>
              </a:pPr>
              <a:t>13.11.2018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F3CB9562-9F51-4419-BACB-04183F93D335}"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2C592660-2F36-48DB-B451-CAA82659D293}" type="datetimeFigureOut">
              <a:rPr lang="ru-RU"/>
              <a:pPr>
                <a:defRPr/>
              </a:pPr>
              <a:t>13.11.2018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1D91EC0-575B-44BE-A974-07CB425D3ADB}"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3717F636-0461-4ADB-ACF1-3C90D7B99374}" type="datetimeFigureOut">
              <a:rPr lang="ru-RU"/>
              <a:pPr>
                <a:defRPr/>
              </a:pPr>
              <a:t>13.11.2018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FE783D0-B91C-4DDA-AE2B-9335AF1CBA93}"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AC2B1F46-113C-4009-8610-914B870F5FCD}" type="datetimeFigureOut">
              <a:rPr lang="ru-RU"/>
              <a:pPr>
                <a:defRPr/>
              </a:pPr>
              <a:t>13.11.2018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E1BE152-60DF-4A80-BFA1-2B2B10CF6CAD}"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itchFamily="34" charset="0"/>
                <a:cs typeface="Arial" pitchFamily="34" charset="0"/>
              </a:defRPr>
            </a:lvl1pPr>
          </a:lstStyle>
          <a:p>
            <a:pPr>
              <a:defRPr/>
            </a:pPr>
            <a:fld id="{099E2647-ED47-40A1-B908-7BE10DC53FC1}" type="datetimeFigureOut">
              <a:rPr lang="ru-RU"/>
              <a:pPr>
                <a:defRPr/>
              </a:pPr>
              <a:t>13.11.2018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Arial" pitchFamily="34" charset="0"/>
              </a:defRPr>
            </a:lvl1pPr>
          </a:lstStyle>
          <a:p>
            <a:pPr>
              <a:defRPr/>
            </a:pPr>
            <a:fld id="{DE939170-F5C4-4CE1-9064-070BE7CCB13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kern="1200">
          <a:solidFill>
            <a:schemeClr val="tx1"/>
          </a:solidFill>
          <a:latin typeface="+mj-lt"/>
          <a:ea typeface="Arial" charset="0"/>
          <a:cs typeface="Arial" charset="0"/>
        </a:defRPr>
      </a:lvl1pPr>
      <a:lvl2pPr algn="ctr" rtl="0" eaLnBrk="0" fontAlgn="base" hangingPunct="0">
        <a:spcBef>
          <a:spcPct val="0"/>
        </a:spcBef>
        <a:spcAft>
          <a:spcPct val="0"/>
        </a:spcAft>
        <a:defRPr kumimoji="1" sz="4400">
          <a:solidFill>
            <a:schemeClr val="tx1"/>
          </a:solidFill>
          <a:latin typeface="Calibri" panose="020F0502020204030204" pitchFamily="34" charset="0"/>
          <a:ea typeface="Arial" charset="0"/>
          <a:cs typeface="Arial" charset="0"/>
        </a:defRPr>
      </a:lvl2pPr>
      <a:lvl3pPr algn="ctr" rtl="0" eaLnBrk="0" fontAlgn="base" hangingPunct="0">
        <a:spcBef>
          <a:spcPct val="0"/>
        </a:spcBef>
        <a:spcAft>
          <a:spcPct val="0"/>
        </a:spcAft>
        <a:defRPr kumimoji="1" sz="4400">
          <a:solidFill>
            <a:schemeClr val="tx1"/>
          </a:solidFill>
          <a:latin typeface="Calibri" panose="020F0502020204030204" pitchFamily="34" charset="0"/>
          <a:ea typeface="Arial" charset="0"/>
          <a:cs typeface="Arial" charset="0"/>
        </a:defRPr>
      </a:lvl3pPr>
      <a:lvl4pPr algn="ctr" rtl="0" eaLnBrk="0" fontAlgn="base" hangingPunct="0">
        <a:spcBef>
          <a:spcPct val="0"/>
        </a:spcBef>
        <a:spcAft>
          <a:spcPct val="0"/>
        </a:spcAft>
        <a:defRPr kumimoji="1" sz="4400">
          <a:solidFill>
            <a:schemeClr val="tx1"/>
          </a:solidFill>
          <a:latin typeface="Calibri" panose="020F0502020204030204" pitchFamily="34" charset="0"/>
          <a:ea typeface="Arial" charset="0"/>
          <a:cs typeface="Arial" charset="0"/>
        </a:defRPr>
      </a:lvl4pPr>
      <a:lvl5pPr algn="ctr" rtl="0" eaLnBrk="0" fontAlgn="base" hangingPunct="0">
        <a:spcBef>
          <a:spcPct val="0"/>
        </a:spcBef>
        <a:spcAft>
          <a:spcPct val="0"/>
        </a:spcAft>
        <a:defRPr kumimoji="1" sz="4400">
          <a:solidFill>
            <a:schemeClr val="tx1"/>
          </a:solidFill>
          <a:latin typeface="Calibri" panose="020F0502020204030204" pitchFamily="34" charset="0"/>
          <a:ea typeface="Arial" charset="0"/>
          <a:cs typeface="Arial"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kumimoji="1" sz="3200" kern="1200">
          <a:solidFill>
            <a:schemeClr val="tx1"/>
          </a:solidFill>
          <a:latin typeface="+mn-lt"/>
          <a:ea typeface="Arial" charset="0"/>
          <a:cs typeface="Arial" charset="0"/>
        </a:defRPr>
      </a:lvl1pPr>
      <a:lvl2pPr marL="742950" indent="-285750" algn="l" rtl="0" eaLnBrk="0" fontAlgn="base" hangingPunct="0">
        <a:spcBef>
          <a:spcPct val="20000"/>
        </a:spcBef>
        <a:spcAft>
          <a:spcPct val="0"/>
        </a:spcAft>
        <a:buFont typeface="Arial" charset="0"/>
        <a:buChar char="–"/>
        <a:defRPr kumimoji="1" sz="2800" kern="1200">
          <a:solidFill>
            <a:schemeClr val="tx1"/>
          </a:solidFill>
          <a:latin typeface="+mn-lt"/>
          <a:ea typeface="Arial" charset="0"/>
          <a:cs typeface="Arial" pitchFamily="34" charset="0"/>
        </a:defRPr>
      </a:lvl2pPr>
      <a:lvl3pPr marL="1143000" indent="-228600" algn="l" rtl="0" eaLnBrk="0" fontAlgn="base" hangingPunct="0">
        <a:spcBef>
          <a:spcPct val="20000"/>
        </a:spcBef>
        <a:spcAft>
          <a:spcPct val="0"/>
        </a:spcAft>
        <a:buFont typeface="Arial" charset="0"/>
        <a:buChar char="•"/>
        <a:defRPr kumimoji="1" sz="2400" kern="1200">
          <a:solidFill>
            <a:schemeClr val="tx1"/>
          </a:solidFill>
          <a:latin typeface="+mn-lt"/>
          <a:ea typeface="Arial" charset="0"/>
          <a:cs typeface="Arial" pitchFamily="34" charset="0"/>
        </a:defRPr>
      </a:lvl3pPr>
      <a:lvl4pPr marL="1600200" indent="-228600" algn="l" rtl="0" eaLnBrk="0" fontAlgn="base" hangingPunct="0">
        <a:spcBef>
          <a:spcPct val="20000"/>
        </a:spcBef>
        <a:spcAft>
          <a:spcPct val="0"/>
        </a:spcAft>
        <a:buFont typeface="Arial" charset="0"/>
        <a:buChar char="–"/>
        <a:defRPr kumimoji="1" sz="2000" kern="1200">
          <a:solidFill>
            <a:schemeClr val="tx1"/>
          </a:solidFill>
          <a:latin typeface="+mn-lt"/>
          <a:ea typeface="Arial" charset="0"/>
          <a:cs typeface="Arial" pitchFamily="34" charset="0"/>
        </a:defRPr>
      </a:lvl4pPr>
      <a:lvl5pPr marL="2057400" indent="-228600" algn="l" rtl="0" eaLnBrk="0" fontAlgn="base" hangingPunct="0">
        <a:spcBef>
          <a:spcPct val="20000"/>
        </a:spcBef>
        <a:spcAft>
          <a:spcPct val="0"/>
        </a:spcAft>
        <a:buFont typeface="Arial" charset="0"/>
        <a:buChar char="»"/>
        <a:defRPr kumimoji="1" sz="2000" kern="1200">
          <a:solidFill>
            <a:schemeClr val="tx1"/>
          </a:solidFill>
          <a:latin typeface="+mn-lt"/>
          <a:ea typeface="Arial"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hyperlink" Target="http://www.regmed.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3"/>
          <p:cNvSpPr txBox="1">
            <a:spLocks noChangeArrowheads="1"/>
          </p:cNvSpPr>
          <p:nvPr/>
        </p:nvSpPr>
        <p:spPr bwMode="auto">
          <a:xfrm>
            <a:off x="0" y="2714620"/>
            <a:ext cx="9144000" cy="2862322"/>
          </a:xfrm>
          <a:prstGeom prst="rect">
            <a:avLst/>
          </a:prstGeom>
          <a:noFill/>
          <a:ln w="9525">
            <a:noFill/>
            <a:miter lim="800000"/>
            <a:headEnd/>
            <a:tailEnd/>
          </a:ln>
        </p:spPr>
        <p:txBody>
          <a:bodyPr>
            <a:spAutoFit/>
          </a:bodyPr>
          <a:lstStyle/>
          <a:p>
            <a:pPr algn="ctr" eaLnBrk="1" hangingPunct="1"/>
            <a:r>
              <a:rPr lang="ru-RU" sz="3600" b="1" u="sng" smtClean="0">
                <a:solidFill>
                  <a:schemeClr val="tx2"/>
                </a:solidFill>
                <a:latin typeface="Tahoma" pitchFamily="34" charset="0"/>
                <a:ea typeface="Tahoma" pitchFamily="34" charset="0"/>
                <a:cs typeface="Tahoma" pitchFamily="34" charset="0"/>
              </a:rPr>
              <a:t>Оценка профиля безопасности</a:t>
            </a:r>
          </a:p>
          <a:p>
            <a:pPr algn="ctr" eaLnBrk="1" hangingPunct="1"/>
            <a:r>
              <a:rPr lang="ru-RU" sz="3600" b="1" smtClean="0">
                <a:solidFill>
                  <a:schemeClr val="tx2"/>
                </a:solidFill>
                <a:latin typeface="Tahoma" pitchFamily="34" charset="0"/>
                <a:ea typeface="Tahoma" pitchFamily="34" charset="0"/>
                <a:cs typeface="Tahoma" pitchFamily="34" charset="0"/>
              </a:rPr>
              <a:t>в рамках научной экспертизы </a:t>
            </a:r>
          </a:p>
          <a:p>
            <a:pPr algn="ctr" eaLnBrk="1" hangingPunct="1"/>
            <a:r>
              <a:rPr lang="ru-RU" sz="3600" b="1" smtClean="0">
                <a:solidFill>
                  <a:schemeClr val="tx2"/>
                </a:solidFill>
                <a:latin typeface="Tahoma" pitchFamily="34" charset="0"/>
                <a:ea typeface="Tahoma" pitchFamily="34" charset="0"/>
                <a:cs typeface="Tahoma" pitchFamily="34" charset="0"/>
              </a:rPr>
              <a:t>общего технического документа </a:t>
            </a:r>
          </a:p>
          <a:p>
            <a:pPr algn="ctr" eaLnBrk="1" hangingPunct="1"/>
            <a:r>
              <a:rPr lang="ru-RU" sz="3600" b="1" smtClean="0">
                <a:solidFill>
                  <a:schemeClr val="tx2"/>
                </a:solidFill>
                <a:latin typeface="Tahoma" pitchFamily="34" charset="0"/>
                <a:ea typeface="Tahoma" pitchFamily="34" charset="0"/>
                <a:cs typeface="Tahoma" pitchFamily="34" charset="0"/>
              </a:rPr>
              <a:t>при регистрации </a:t>
            </a:r>
          </a:p>
          <a:p>
            <a:pPr algn="ctr" eaLnBrk="1" hangingPunct="1"/>
            <a:r>
              <a:rPr lang="ru-RU" sz="3600" b="1" smtClean="0">
                <a:solidFill>
                  <a:schemeClr val="tx2"/>
                </a:solidFill>
                <a:latin typeface="Tahoma" pitchFamily="34" charset="0"/>
                <a:ea typeface="Tahoma" pitchFamily="34" charset="0"/>
                <a:cs typeface="Tahoma" pitchFamily="34" charset="0"/>
              </a:rPr>
              <a:t>лекарственного препарата </a:t>
            </a:r>
            <a:endParaRPr lang="ru-RU" sz="3600" b="1" dirty="0">
              <a:solidFill>
                <a:schemeClr val="tx2"/>
              </a:solidFill>
              <a:latin typeface="Tahoma" pitchFamily="34" charset="0"/>
              <a:ea typeface="Tahoma" pitchFamily="34" charset="0"/>
              <a:cs typeface="Tahoma" pitchFamily="34" charset="0"/>
            </a:endParaRPr>
          </a:p>
        </p:txBody>
      </p:sp>
      <p:sp>
        <p:nvSpPr>
          <p:cNvPr id="8" name="Прямоугольник 7"/>
          <p:cNvSpPr/>
          <p:nvPr/>
        </p:nvSpPr>
        <p:spPr>
          <a:xfrm>
            <a:off x="0" y="1357313"/>
            <a:ext cx="1428750" cy="2143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ru-RU" dirty="0"/>
          </a:p>
        </p:txBody>
      </p:sp>
      <p:pic>
        <p:nvPicPr>
          <p:cNvPr id="2052" name="Рисунок 10" descr="C:\Users\Pegova\Documents\документы\ЛОГО\НОВЫЙ_лого_НЦЭСМП\Logo-new.jpg"/>
          <p:cNvPicPr>
            <a:picLocks noChangeAspect="1" noChangeArrowheads="1"/>
          </p:cNvPicPr>
          <p:nvPr/>
        </p:nvPicPr>
        <p:blipFill>
          <a:blip r:embed="rId2"/>
          <a:srcRect/>
          <a:stretch>
            <a:fillRect/>
          </a:stretch>
        </p:blipFill>
        <p:spPr bwMode="auto">
          <a:xfrm>
            <a:off x="0" y="0"/>
            <a:ext cx="4114800" cy="1350963"/>
          </a:xfrm>
          <a:prstGeom prst="rect">
            <a:avLst/>
          </a:prstGeom>
          <a:noFill/>
          <a:ln w="9525">
            <a:noFill/>
            <a:miter lim="800000"/>
            <a:headEnd/>
            <a:tailEnd/>
          </a:ln>
        </p:spPr>
      </p:pic>
      <p:sp>
        <p:nvSpPr>
          <p:cNvPr id="2053" name="Прямоугольник 11"/>
          <p:cNvSpPr>
            <a:spLocks noChangeArrowheads="1"/>
          </p:cNvSpPr>
          <p:nvPr/>
        </p:nvSpPr>
        <p:spPr bwMode="auto">
          <a:xfrm>
            <a:off x="1857356" y="6000768"/>
            <a:ext cx="5829300" cy="461963"/>
          </a:xfrm>
          <a:prstGeom prst="rect">
            <a:avLst/>
          </a:prstGeom>
          <a:noFill/>
          <a:ln w="9525">
            <a:noFill/>
            <a:miter lim="800000"/>
            <a:headEnd/>
            <a:tailEnd/>
          </a:ln>
        </p:spPr>
        <p:txBody>
          <a:bodyPr>
            <a:spAutoFit/>
          </a:bodyPr>
          <a:lstStyle/>
          <a:p>
            <a:pPr eaLnBrk="1" hangingPunct="1"/>
            <a:r>
              <a:rPr lang="ru-RU" sz="2400" b="1">
                <a:latin typeface="Tahoma" pitchFamily="34" charset="0"/>
                <a:cs typeface="Tahoma" pitchFamily="34" charset="0"/>
              </a:rPr>
              <a:t>Романов Борис Константинович</a:t>
            </a:r>
          </a:p>
        </p:txBody>
      </p:sp>
      <p:sp>
        <p:nvSpPr>
          <p:cNvPr id="2056" name="TextBox 8"/>
          <p:cNvSpPr txBox="1">
            <a:spLocks noChangeArrowheads="1"/>
          </p:cNvSpPr>
          <p:nvPr/>
        </p:nvSpPr>
        <p:spPr bwMode="auto">
          <a:xfrm>
            <a:off x="4714902" y="-24"/>
            <a:ext cx="4429130" cy="2462213"/>
          </a:xfrm>
          <a:prstGeom prst="rect">
            <a:avLst/>
          </a:prstGeom>
          <a:noFill/>
          <a:ln w="9525">
            <a:noFill/>
            <a:miter lim="800000"/>
            <a:headEnd/>
            <a:tailEnd/>
          </a:ln>
        </p:spPr>
        <p:txBody>
          <a:bodyPr wrap="square">
            <a:spAutoFit/>
          </a:bodyPr>
          <a:lstStyle/>
          <a:p>
            <a:r>
              <a:rPr lang="ru-RU" sz="1400" smtClean="0"/>
              <a:t>10 октября 2018 г.  </a:t>
            </a:r>
          </a:p>
          <a:p>
            <a:r>
              <a:rPr lang="ru-RU" sz="1400" smtClean="0"/>
              <a:t>Международная конференция </a:t>
            </a:r>
          </a:p>
          <a:p>
            <a:r>
              <a:rPr lang="ru-RU" sz="1400" smtClean="0"/>
              <a:t>«</a:t>
            </a:r>
            <a:r>
              <a:rPr lang="ru-RU" sz="1400" b="1" smtClean="0"/>
              <a:t>Фармаконадзор – современные вызовы </a:t>
            </a:r>
          </a:p>
          <a:p>
            <a:r>
              <a:rPr lang="ru-RU" sz="1400" b="1" smtClean="0"/>
              <a:t>и возможности. 2018</a:t>
            </a:r>
            <a:r>
              <a:rPr lang="ru-RU" sz="1400" smtClean="0"/>
              <a:t>»</a:t>
            </a:r>
          </a:p>
          <a:p>
            <a:r>
              <a:rPr lang="ru-RU" sz="1400" smtClean="0"/>
              <a:t>Ренессанс Москва Монарх Центр, Ленинградский проспект 31А, стр.1 </a:t>
            </a:r>
          </a:p>
          <a:p>
            <a:endParaRPr lang="ru-RU" sz="900" smtClean="0"/>
          </a:p>
          <a:p>
            <a:r>
              <a:rPr lang="ru-RU" sz="1400" smtClean="0"/>
              <a:t>14.30 – 16.00</a:t>
            </a:r>
          </a:p>
          <a:p>
            <a:r>
              <a:rPr lang="ru-RU" sz="1400" b="1" smtClean="0"/>
              <a:t>Круглый стол. </a:t>
            </a:r>
          </a:p>
          <a:p>
            <a:r>
              <a:rPr lang="ru-RU" sz="1400" b="1" smtClean="0"/>
              <a:t>«Подходы к оценке пользы и риска. Управление рисками».</a:t>
            </a:r>
            <a:endParaRPr lang="ru-RU" sz="1400" dirty="0">
              <a:latin typeface="Tahoma" pitchFamily="34" charset="0"/>
              <a:cs typeface="Tahoma" pitchFamily="34" charset="0"/>
            </a:endParaRPr>
          </a:p>
        </p:txBody>
      </p:sp>
      <p:sp>
        <p:nvSpPr>
          <p:cNvPr id="7"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1142976" y="-24"/>
            <a:ext cx="8001024" cy="646331"/>
          </a:xfrm>
          <a:prstGeom prst="rect">
            <a:avLst/>
          </a:prstGeom>
          <a:noFill/>
          <a:ln w="9525">
            <a:noFill/>
            <a:miter lim="800000"/>
            <a:headEnd/>
            <a:tailEnd/>
          </a:ln>
        </p:spPr>
        <p:txBody>
          <a:bodyPr wrap="square">
            <a:spAutoFit/>
          </a:bodyPr>
          <a:lstStyle/>
          <a:p>
            <a:pPr eaLnBrk="1" hangingPunct="1"/>
            <a:r>
              <a:rPr lang="ru-RU" sz="3600" b="1" u="sng" smtClean="0">
                <a:solidFill>
                  <a:schemeClr val="tx2"/>
                </a:solidFill>
                <a:latin typeface="Tahoma" pitchFamily="34" charset="0"/>
                <a:cs typeface="Tahoma" pitchFamily="34" charset="0"/>
              </a:rPr>
              <a:t>Оценка профиля безопасности</a:t>
            </a:r>
            <a:endParaRPr lang="ru-RU" sz="3600" b="1" u="sng" dirty="0">
              <a:solidFill>
                <a:schemeClr val="tx2"/>
              </a:solidFill>
              <a:latin typeface="Tahoma" pitchFamily="34" charset="0"/>
              <a:cs typeface="Tahoma" pitchFamily="34" charset="0"/>
            </a:endParaRPr>
          </a:p>
        </p:txBody>
      </p:sp>
      <p:pic>
        <p:nvPicPr>
          <p:cNvPr id="3076"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pic>
        <p:nvPicPr>
          <p:cNvPr id="13" name="Рисунок 12" descr="Scan.jpg"/>
          <p:cNvPicPr>
            <a:picLocks noChangeAspect="1"/>
          </p:cNvPicPr>
          <p:nvPr/>
        </p:nvPicPr>
        <p:blipFill>
          <a:blip r:embed="rId3"/>
          <a:stretch>
            <a:fillRect/>
          </a:stretch>
        </p:blipFill>
        <p:spPr>
          <a:xfrm>
            <a:off x="214282" y="1500174"/>
            <a:ext cx="2990242" cy="4868411"/>
          </a:xfrm>
          <a:prstGeom prst="rect">
            <a:avLst/>
          </a:prstGeom>
          <a:ln>
            <a:solidFill>
              <a:schemeClr val="accent1"/>
            </a:solidFill>
          </a:ln>
        </p:spPr>
      </p:pic>
      <p:sp>
        <p:nvSpPr>
          <p:cNvPr id="14" name="Овал 13"/>
          <p:cNvSpPr/>
          <p:nvPr/>
        </p:nvSpPr>
        <p:spPr>
          <a:xfrm>
            <a:off x="3571868" y="4286256"/>
            <a:ext cx="2357454" cy="2214578"/>
          </a:xfrm>
          <a:prstGeom prst="ellipse">
            <a:avLst/>
          </a:prstGeom>
          <a:noFill/>
          <a:ln w="127000">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17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extBox 14"/>
          <p:cNvSpPr txBox="1"/>
          <p:nvPr/>
        </p:nvSpPr>
        <p:spPr>
          <a:xfrm>
            <a:off x="3643306" y="5211561"/>
            <a:ext cx="2357454" cy="646331"/>
          </a:xfrm>
          <a:prstGeom prst="rect">
            <a:avLst/>
          </a:prstGeom>
          <a:noFill/>
        </p:spPr>
        <p:txBody>
          <a:bodyPr wrap="square" rtlCol="0">
            <a:spAutoFit/>
          </a:bodyPr>
          <a:lstStyle/>
          <a:p>
            <a:r>
              <a:rPr lang="en-US" sz="3600" b="1" smtClean="0">
                <a:solidFill>
                  <a:schemeClr val="accent1"/>
                </a:solidFill>
                <a:latin typeface="Tahoma" pitchFamily="34" charset="0"/>
                <a:ea typeface="Tahoma" pitchFamily="34" charset="0"/>
                <a:cs typeface="Tahoma" pitchFamily="34" charset="0"/>
              </a:rPr>
              <a:t>Lifecycle</a:t>
            </a:r>
            <a:endParaRPr lang="ru-RU" sz="3600" b="1">
              <a:solidFill>
                <a:schemeClr val="accent1"/>
              </a:solidFill>
              <a:latin typeface="Tahoma" pitchFamily="34" charset="0"/>
              <a:ea typeface="Tahoma" pitchFamily="34" charset="0"/>
              <a:cs typeface="Tahoma" pitchFamily="34" charset="0"/>
            </a:endParaRPr>
          </a:p>
        </p:txBody>
      </p:sp>
      <p:sp>
        <p:nvSpPr>
          <p:cNvPr id="16" name="Равнобедренный треугольник 15"/>
          <p:cNvSpPr/>
          <p:nvPr/>
        </p:nvSpPr>
        <p:spPr>
          <a:xfrm rot="11698947">
            <a:off x="4269988" y="2523746"/>
            <a:ext cx="1662237" cy="285610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TextBox 16"/>
          <p:cNvSpPr txBox="1"/>
          <p:nvPr/>
        </p:nvSpPr>
        <p:spPr>
          <a:xfrm>
            <a:off x="6000760" y="3000372"/>
            <a:ext cx="3143240" cy="3693319"/>
          </a:xfrm>
          <a:prstGeom prst="rect">
            <a:avLst/>
          </a:prstGeom>
          <a:noFill/>
        </p:spPr>
        <p:txBody>
          <a:bodyPr wrap="square" rtlCol="0">
            <a:spAutoFit/>
          </a:bodyPr>
          <a:lstStyle/>
          <a:p>
            <a:endParaRPr lang="ru-RU" b="1" smtClean="0">
              <a:latin typeface="Tahoma" pitchFamily="34" charset="0"/>
              <a:ea typeface="Tahoma" pitchFamily="34" charset="0"/>
              <a:cs typeface="Tahoma" pitchFamily="34" charset="0"/>
            </a:endParaRPr>
          </a:p>
          <a:p>
            <a:pPr marL="342900" indent="-342900"/>
            <a:r>
              <a:rPr lang="ru-RU" b="1" smtClean="0">
                <a:solidFill>
                  <a:srgbClr val="FF0000"/>
                </a:solidFill>
                <a:latin typeface="Tahoma" pitchFamily="34" charset="0"/>
                <a:ea typeface="Tahoma" pitchFamily="34" charset="0"/>
                <a:cs typeface="Tahoma" pitchFamily="34" charset="0"/>
              </a:rPr>
              <a:t>1. По национальной процедуре </a:t>
            </a:r>
          </a:p>
          <a:p>
            <a:pPr marL="342900" indent="-342900"/>
            <a:r>
              <a:rPr lang="ru-RU" b="1"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 </a:t>
            </a:r>
            <a:r>
              <a:rPr lang="ru-RU" sz="1200" smtClean="0">
                <a:latin typeface="Tahoma" pitchFamily="34" charset="0"/>
                <a:ea typeface="Tahoma" pitchFamily="34" charset="0"/>
                <a:cs typeface="Tahoma" pitchFamily="34" charset="0"/>
              </a:rPr>
              <a:t>в России: 61-ФЗ Об обращении ЛС</a:t>
            </a:r>
          </a:p>
          <a:p>
            <a:pPr marL="342900" indent="-342900"/>
            <a:endParaRPr lang="ru-RU" b="1" smtClean="0">
              <a:latin typeface="Tahoma" pitchFamily="34" charset="0"/>
              <a:ea typeface="Tahoma" pitchFamily="34" charset="0"/>
              <a:cs typeface="Tahoma" pitchFamily="34" charset="0"/>
            </a:endParaRPr>
          </a:p>
          <a:p>
            <a:pPr marL="342900" indent="-342900"/>
            <a:r>
              <a:rPr lang="ru-RU" b="1" smtClean="0">
                <a:solidFill>
                  <a:srgbClr val="FF0000"/>
                </a:solidFill>
                <a:latin typeface="Tahoma" pitchFamily="34" charset="0"/>
                <a:ea typeface="Tahoma" pitchFamily="34" charset="0"/>
                <a:cs typeface="Tahoma" pitchFamily="34" charset="0"/>
              </a:rPr>
              <a:t>2. По процедурам ЕАЭС</a:t>
            </a:r>
          </a:p>
          <a:p>
            <a:pPr marL="342900" indent="-342900">
              <a:buFontTx/>
              <a:buChar char="-"/>
            </a:pPr>
            <a:r>
              <a:rPr lang="ru-RU" smtClean="0">
                <a:latin typeface="Tahoma" pitchFamily="34" charset="0"/>
                <a:ea typeface="Tahoma" pitchFamily="34" charset="0"/>
                <a:cs typeface="Tahoma" pitchFamily="34" charset="0"/>
              </a:rPr>
              <a:t>децентрализованная</a:t>
            </a:r>
          </a:p>
          <a:p>
            <a:pPr marL="342900" indent="-342900">
              <a:buFontTx/>
              <a:buChar char="-"/>
            </a:pPr>
            <a:r>
              <a:rPr lang="ru-RU" smtClean="0">
                <a:latin typeface="Tahoma" pitchFamily="34" charset="0"/>
                <a:ea typeface="Tahoma" pitchFamily="34" charset="0"/>
                <a:cs typeface="Tahoma" pitchFamily="34" charset="0"/>
              </a:rPr>
              <a:t>взаимного признания</a:t>
            </a:r>
          </a:p>
          <a:p>
            <a:pPr marL="342900" indent="-342900"/>
            <a:r>
              <a:rPr lang="ru-RU" smtClean="0">
                <a:latin typeface="Tahoma" pitchFamily="34" charset="0"/>
                <a:ea typeface="Tahoma" pitchFamily="34" charset="0"/>
                <a:cs typeface="Tahoma" pitchFamily="34" charset="0"/>
              </a:rPr>
              <a:t>	</a:t>
            </a:r>
            <a:endParaRPr lang="ru-RU" sz="800" smtClean="0">
              <a:latin typeface="Tahoma" pitchFamily="34" charset="0"/>
              <a:ea typeface="Tahoma" pitchFamily="34" charset="0"/>
              <a:cs typeface="Tahoma" pitchFamily="34" charset="0"/>
            </a:endParaRPr>
          </a:p>
          <a:p>
            <a:pPr marL="342900" indent="-342900"/>
            <a:r>
              <a:rPr lang="ru-RU" sz="1200" smtClean="0">
                <a:latin typeface="Tahoma" pitchFamily="34" charset="0"/>
                <a:ea typeface="Tahoma" pitchFamily="34" charset="0"/>
                <a:cs typeface="Tahoma" pitchFamily="34" charset="0"/>
              </a:rPr>
              <a:t>	- Решение Совета ЕАЭК № 78 от 03.11.2016 – Правила регистрации </a:t>
            </a:r>
          </a:p>
          <a:p>
            <a:pPr marL="342900" indent="-342900"/>
            <a:r>
              <a:rPr lang="ru-RU" sz="1200" smtClean="0">
                <a:latin typeface="Tahoma" pitchFamily="34" charset="0"/>
                <a:ea typeface="Tahoma" pitchFamily="34" charset="0"/>
                <a:cs typeface="Tahoma" pitchFamily="34" charset="0"/>
              </a:rPr>
              <a:t>			и экспертизы …</a:t>
            </a:r>
          </a:p>
          <a:p>
            <a:pPr marL="342900" indent="-342900"/>
            <a:r>
              <a:rPr lang="ru-RU" sz="1200" smtClean="0">
                <a:latin typeface="Tahoma" pitchFamily="34" charset="0"/>
                <a:ea typeface="Tahoma" pitchFamily="34" charset="0"/>
                <a:cs typeface="Tahoma" pitchFamily="34" charset="0"/>
              </a:rPr>
              <a:t>	- Решение Совета ЕАЭК № 87 от 03.11.2016 – </a:t>
            </a:r>
            <a:r>
              <a:rPr lang="ru-RU" altLang="ru-RU" sz="1200" smtClean="0">
                <a:latin typeface="Tahoma" pitchFamily="34" charset="0"/>
                <a:ea typeface="Tahoma" pitchFamily="34" charset="0"/>
                <a:cs typeface="Tahoma" pitchFamily="34" charset="0"/>
              </a:rPr>
              <a:t>Правила надлежащей 	практики фармаконадзора</a:t>
            </a:r>
            <a:endParaRPr lang="ru-RU" sz="1200" smtClean="0">
              <a:latin typeface="Tahoma" pitchFamily="34" charset="0"/>
              <a:ea typeface="Tahoma" pitchFamily="34" charset="0"/>
              <a:cs typeface="Tahoma" pitchFamily="34" charset="0"/>
            </a:endParaRPr>
          </a:p>
        </p:txBody>
      </p:sp>
      <p:sp>
        <p:nvSpPr>
          <p:cNvPr id="18" name="TextBox 17"/>
          <p:cNvSpPr txBox="1"/>
          <p:nvPr/>
        </p:nvSpPr>
        <p:spPr>
          <a:xfrm>
            <a:off x="3714744" y="928670"/>
            <a:ext cx="5357850" cy="1384995"/>
          </a:xfrm>
          <a:prstGeom prst="rect">
            <a:avLst/>
          </a:prstGeom>
          <a:noFill/>
        </p:spPr>
        <p:txBody>
          <a:bodyPr wrap="square" rtlCol="0">
            <a:spAutoFit/>
          </a:bodyPr>
          <a:lstStyle/>
          <a:p>
            <a:r>
              <a:rPr lang="ru-RU" sz="2800" smtClean="0">
                <a:latin typeface="Tahoma" pitchFamily="34" charset="0"/>
                <a:ea typeface="Tahoma" pitchFamily="34" charset="0"/>
                <a:cs typeface="Tahoma" pitchFamily="34" charset="0"/>
              </a:rPr>
              <a:t>Этап жизненного цикла ЛС –</a:t>
            </a:r>
          </a:p>
          <a:p>
            <a:r>
              <a:rPr lang="ru-RU" sz="2800" b="1" smtClean="0">
                <a:solidFill>
                  <a:schemeClr val="tx2"/>
                </a:solidFill>
                <a:latin typeface="Tahoma" pitchFamily="34" charset="0"/>
                <a:ea typeface="Tahoma" pitchFamily="34" charset="0"/>
                <a:cs typeface="Tahoma" pitchFamily="34" charset="0"/>
              </a:rPr>
              <a:t>	государственная 	регистрация</a:t>
            </a:r>
          </a:p>
        </p:txBody>
      </p:sp>
      <p:sp>
        <p:nvSpPr>
          <p:cNvPr id="1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1142976" y="-24"/>
            <a:ext cx="8001024" cy="646331"/>
          </a:xfrm>
          <a:prstGeom prst="rect">
            <a:avLst/>
          </a:prstGeom>
          <a:noFill/>
          <a:ln w="9525">
            <a:noFill/>
            <a:miter lim="800000"/>
            <a:headEnd/>
            <a:tailEnd/>
          </a:ln>
        </p:spPr>
        <p:txBody>
          <a:bodyPr wrap="square">
            <a:spAutoFit/>
          </a:bodyPr>
          <a:lstStyle/>
          <a:p>
            <a:pPr eaLnBrk="1" hangingPunct="1"/>
            <a:r>
              <a:rPr lang="en-US" sz="3600" b="1" smtClean="0">
                <a:solidFill>
                  <a:srgbClr val="FF0000"/>
                </a:solidFill>
                <a:latin typeface="Tahoma" pitchFamily="34" charset="0"/>
                <a:ea typeface="Tahoma" pitchFamily="34" charset="0"/>
                <a:cs typeface="Tahoma" pitchFamily="34" charset="0"/>
              </a:rPr>
              <a:t>I.</a:t>
            </a:r>
            <a:r>
              <a:rPr lang="ru-RU" sz="3600" b="1" smtClean="0">
                <a:solidFill>
                  <a:srgbClr val="FF0000"/>
                </a:solidFill>
                <a:latin typeface="Tahoma" pitchFamily="34" charset="0"/>
                <a:ea typeface="Tahoma" pitchFamily="34" charset="0"/>
                <a:cs typeface="Tahoma" pitchFamily="34" charset="0"/>
              </a:rPr>
              <a:t> Научная экспертиза по 61-ФЗ</a:t>
            </a:r>
          </a:p>
        </p:txBody>
      </p:sp>
      <p:pic>
        <p:nvPicPr>
          <p:cNvPr id="3076"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6" name="TextBox 5"/>
          <p:cNvSpPr txBox="1"/>
          <p:nvPr/>
        </p:nvSpPr>
        <p:spPr>
          <a:xfrm>
            <a:off x="142844" y="1428736"/>
            <a:ext cx="3929090" cy="5016758"/>
          </a:xfrm>
          <a:prstGeom prst="rect">
            <a:avLst/>
          </a:prstGeom>
          <a:solidFill>
            <a:srgbClr val="FFFF99"/>
          </a:solidFill>
          <a:ln>
            <a:solidFill>
              <a:schemeClr val="accent1">
                <a:shade val="50000"/>
              </a:schemeClr>
            </a:solidFill>
          </a:ln>
        </p:spPr>
        <p:txBody>
          <a:bodyPr wrap="square" rtlCol="0">
            <a:spAutoFit/>
          </a:bodyPr>
          <a:lstStyle/>
          <a:p>
            <a:pPr eaLnBrk="1" hangingPunct="1"/>
            <a:r>
              <a:rPr lang="ru-RU" sz="1600" b="1" smtClean="0">
                <a:latin typeface="Tahoma" pitchFamily="34" charset="0"/>
                <a:ea typeface="Tahoma" pitchFamily="34" charset="0"/>
                <a:cs typeface="Tahoma" pitchFamily="34" charset="0"/>
              </a:rPr>
              <a:t>Статья 4. Основные понятия</a:t>
            </a:r>
            <a:r>
              <a:rPr lang="ru-RU" sz="1600" smtClean="0">
                <a:latin typeface="Tahoma" pitchFamily="34" charset="0"/>
                <a:ea typeface="Tahoma" pitchFamily="34" charset="0"/>
                <a:cs typeface="Tahoma" pitchFamily="34" charset="0"/>
              </a:rPr>
              <a:t>…</a:t>
            </a:r>
          </a:p>
          <a:p>
            <a:pPr eaLnBrk="1" hangingPunct="1"/>
            <a:endParaRPr lang="ru-RU" sz="1600" b="1" smtClean="0">
              <a:latin typeface="Tahoma" pitchFamily="34" charset="0"/>
              <a:ea typeface="Tahoma" pitchFamily="34" charset="0"/>
              <a:cs typeface="Tahoma" pitchFamily="34" charset="0"/>
            </a:endParaRPr>
          </a:p>
          <a:p>
            <a:pPr eaLnBrk="1" hangingPunct="1"/>
            <a:r>
              <a:rPr lang="ru-RU" sz="1600" smtClean="0">
                <a:latin typeface="Tahoma" pitchFamily="34" charset="0"/>
                <a:ea typeface="Tahoma" pitchFamily="34" charset="0"/>
                <a:cs typeface="Tahoma" pitchFamily="34" charset="0"/>
              </a:rPr>
              <a:t>21.1) </a:t>
            </a:r>
            <a:r>
              <a:rPr lang="ru-RU" sz="1600" b="1" smtClean="0">
                <a:latin typeface="Tahoma" pitchFamily="34" charset="0"/>
                <a:ea typeface="Tahoma" pitchFamily="34" charset="0"/>
                <a:cs typeface="Tahoma" pitchFamily="34" charset="0"/>
              </a:rPr>
              <a:t>общий технический документ </a:t>
            </a:r>
            <a:r>
              <a:rPr lang="ru-RU" sz="1600" smtClean="0">
                <a:latin typeface="Tahoma" pitchFamily="34" charset="0"/>
                <a:ea typeface="Tahoma" pitchFamily="34" charset="0"/>
                <a:cs typeface="Tahoma" pitchFamily="34" charset="0"/>
              </a:rPr>
              <a:t>- </a:t>
            </a:r>
            <a:r>
              <a:rPr lang="ru-RU" sz="1600" b="1" u="sng" smtClean="0">
                <a:latin typeface="Tahoma" pitchFamily="34" charset="0"/>
                <a:ea typeface="Tahoma" pitchFamily="34" charset="0"/>
                <a:cs typeface="Tahoma" pitchFamily="34" charset="0"/>
              </a:rPr>
              <a:t>комплект документов и материалов</a:t>
            </a:r>
            <a:r>
              <a:rPr lang="ru-RU" sz="1600" smtClean="0">
                <a:latin typeface="Tahoma" pitchFamily="34" charset="0"/>
                <a:ea typeface="Tahoma" pitchFamily="34" charset="0"/>
                <a:cs typeface="Tahoma" pitchFamily="34" charset="0"/>
              </a:rPr>
              <a:t>, </a:t>
            </a:r>
          </a:p>
          <a:p>
            <a:pPr eaLnBrk="1" hangingPunct="1"/>
            <a:r>
              <a:rPr lang="ru-RU" sz="1600" smtClean="0">
                <a:latin typeface="Tahoma" pitchFamily="34" charset="0"/>
                <a:ea typeface="Tahoma" pitchFamily="34" charset="0"/>
                <a:cs typeface="Tahoma" pitchFamily="34" charset="0"/>
              </a:rPr>
              <a:t>состоящий из нескольких разделов - </a:t>
            </a:r>
            <a:r>
              <a:rPr lang="ru-RU" sz="1600" b="1" smtClean="0">
                <a:solidFill>
                  <a:srgbClr val="FF0000"/>
                </a:solidFill>
                <a:latin typeface="Tahoma" pitchFamily="34" charset="0"/>
                <a:ea typeface="Tahoma" pitchFamily="34" charset="0"/>
                <a:cs typeface="Tahoma" pitchFamily="34" charset="0"/>
              </a:rPr>
              <a:t>документации административного характера</a:t>
            </a:r>
            <a:r>
              <a:rPr lang="ru-RU" sz="1600" smtClean="0">
                <a:latin typeface="Tahoma" pitchFamily="34" charset="0"/>
                <a:ea typeface="Tahoma" pitchFamily="34" charset="0"/>
                <a:cs typeface="Tahoma" pitchFamily="34" charset="0"/>
              </a:rPr>
              <a:t>, химической, фармацевтической и биологической документации, </a:t>
            </a:r>
            <a:r>
              <a:rPr lang="ru-RU" sz="1600" b="1" smtClean="0">
                <a:solidFill>
                  <a:srgbClr val="FF0000"/>
                </a:solidFill>
                <a:latin typeface="Tahoma" pitchFamily="34" charset="0"/>
                <a:ea typeface="Tahoma" pitchFamily="34" charset="0"/>
                <a:cs typeface="Tahoma" pitchFamily="34" charset="0"/>
              </a:rPr>
              <a:t>фармакологической, токсикологической документации, клинической документации </a:t>
            </a:r>
          </a:p>
          <a:p>
            <a:pPr eaLnBrk="1" hangingPunct="1"/>
            <a:r>
              <a:rPr lang="ru-RU" sz="1600" smtClean="0">
                <a:latin typeface="Tahoma" pitchFamily="34" charset="0"/>
                <a:ea typeface="Tahoma" pitchFamily="34" charset="0"/>
                <a:cs typeface="Tahoma" pitchFamily="34" charset="0"/>
              </a:rPr>
              <a:t>и </a:t>
            </a:r>
            <a:r>
              <a:rPr lang="ru-RU" sz="1600" b="1" smtClean="0">
                <a:latin typeface="Tahoma" pitchFamily="34" charset="0"/>
                <a:ea typeface="Tahoma" pitchFamily="34" charset="0"/>
                <a:cs typeface="Tahoma" pitchFamily="34" charset="0"/>
              </a:rPr>
              <a:t>представляемый одновременно </a:t>
            </a:r>
          </a:p>
          <a:p>
            <a:pPr eaLnBrk="1" hangingPunct="1"/>
            <a:r>
              <a:rPr lang="ru-RU" sz="1600" b="1" smtClean="0">
                <a:latin typeface="Tahoma" pitchFamily="34" charset="0"/>
                <a:ea typeface="Tahoma" pitchFamily="34" charset="0"/>
                <a:cs typeface="Tahoma" pitchFamily="34" charset="0"/>
              </a:rPr>
              <a:t>с заявлением о государственной регистрации лекарственного препарата для медицинского применения</a:t>
            </a:r>
            <a:r>
              <a:rPr lang="ru-RU" sz="1600" smtClean="0">
                <a:latin typeface="Tahoma" pitchFamily="34" charset="0"/>
                <a:ea typeface="Tahoma" pitchFamily="34" charset="0"/>
                <a:cs typeface="Tahoma" pitchFamily="34" charset="0"/>
              </a:rPr>
              <a:t> в формате, установленном уполномоченным федеральным органом </a:t>
            </a:r>
          </a:p>
          <a:p>
            <a:pPr eaLnBrk="1" hangingPunct="1"/>
            <a:r>
              <a:rPr lang="ru-RU" sz="1600" smtClean="0">
                <a:latin typeface="Tahoma" pitchFamily="34" charset="0"/>
                <a:ea typeface="Tahoma" pitchFamily="34" charset="0"/>
                <a:cs typeface="Tahoma" pitchFamily="34" charset="0"/>
              </a:rPr>
              <a:t>исполнительной власти;</a:t>
            </a:r>
          </a:p>
        </p:txBody>
      </p:sp>
      <p:sp>
        <p:nvSpPr>
          <p:cNvPr id="7" name="TextBox 6"/>
          <p:cNvSpPr txBox="1"/>
          <p:nvPr/>
        </p:nvSpPr>
        <p:spPr>
          <a:xfrm>
            <a:off x="4286248" y="2367029"/>
            <a:ext cx="4714908" cy="2062103"/>
          </a:xfrm>
          <a:prstGeom prst="rect">
            <a:avLst/>
          </a:prstGeom>
          <a:solidFill>
            <a:srgbClr val="FFFF99"/>
          </a:solidFill>
          <a:ln>
            <a:solidFill>
              <a:schemeClr val="accent1">
                <a:shade val="50000"/>
              </a:schemeClr>
            </a:solidFill>
          </a:ln>
        </p:spPr>
        <p:txBody>
          <a:bodyPr wrap="square" rtlCol="0">
            <a:spAutoFit/>
          </a:bodyPr>
          <a:lstStyle/>
          <a:p>
            <a:r>
              <a:rPr lang="ru-RU" sz="1600" b="1" smtClean="0">
                <a:latin typeface="Tahoma" pitchFamily="34" charset="0"/>
                <a:ea typeface="Tahoma" pitchFamily="34" charset="0"/>
                <a:cs typeface="Tahoma" pitchFamily="34" charset="0"/>
              </a:rPr>
              <a:t>Статья 18. Подача и рассмотрение заявления о государственной регистрации …</a:t>
            </a:r>
          </a:p>
          <a:p>
            <a:endParaRPr lang="ru-RU" sz="1600" b="1" smtClean="0">
              <a:solidFill>
                <a:srgbClr val="FF0000"/>
              </a:solidFill>
              <a:latin typeface="Tahoma" pitchFamily="34" charset="0"/>
              <a:ea typeface="Tahoma" pitchFamily="34" charset="0"/>
              <a:cs typeface="Tahoma" pitchFamily="34" charset="0"/>
            </a:endParaRPr>
          </a:p>
          <a:p>
            <a:pPr marL="342900" indent="-342900">
              <a:buAutoNum type="arabicPeriod"/>
            </a:pPr>
            <a:r>
              <a:rPr lang="ru-RU" sz="1600" smtClean="0">
                <a:latin typeface="Tahoma" pitchFamily="34" charset="0"/>
                <a:ea typeface="Tahoma" pitchFamily="34" charset="0"/>
                <a:cs typeface="Tahoma" pitchFamily="34" charset="0"/>
              </a:rPr>
              <a:t>Для государственной регистрации … юридическое лицо… представляет документы </a:t>
            </a:r>
            <a:r>
              <a:rPr lang="ru-RU" sz="1600" b="1" smtClean="0">
                <a:solidFill>
                  <a:srgbClr val="FF0000"/>
                </a:solidFill>
                <a:latin typeface="Tahoma" pitchFamily="34" charset="0"/>
                <a:ea typeface="Tahoma" pitchFamily="34" charset="0"/>
                <a:cs typeface="Tahoma" pitchFamily="34" charset="0"/>
              </a:rPr>
              <a:t>в электронной форме </a:t>
            </a:r>
          </a:p>
          <a:p>
            <a:pPr marL="342900" indent="-342900"/>
            <a:r>
              <a:rPr lang="ru-RU" sz="1600" b="1" smtClean="0">
                <a:solidFill>
                  <a:srgbClr val="FF0000"/>
                </a:solidFill>
                <a:latin typeface="Tahoma" pitchFamily="34" charset="0"/>
                <a:ea typeface="Tahoma" pitchFamily="34" charset="0"/>
                <a:cs typeface="Tahoma" pitchFamily="34" charset="0"/>
              </a:rPr>
              <a:t>	и на бумажном носителе …</a:t>
            </a:r>
          </a:p>
        </p:txBody>
      </p:sp>
      <p:sp>
        <p:nvSpPr>
          <p:cNvPr id="8" name="TextBox 7"/>
          <p:cNvSpPr txBox="1"/>
          <p:nvPr/>
        </p:nvSpPr>
        <p:spPr>
          <a:xfrm>
            <a:off x="4286248" y="4613514"/>
            <a:ext cx="4714908" cy="1815882"/>
          </a:xfrm>
          <a:prstGeom prst="rect">
            <a:avLst/>
          </a:prstGeom>
          <a:solidFill>
            <a:srgbClr val="66FF33"/>
          </a:solidFill>
          <a:ln>
            <a:solidFill>
              <a:schemeClr val="accent1">
                <a:shade val="50000"/>
              </a:schemeClr>
            </a:solidFill>
          </a:ln>
        </p:spPr>
        <p:txBody>
          <a:bodyPr wrap="square" rtlCol="0">
            <a:spAutoFit/>
          </a:bodyPr>
          <a:lstStyle/>
          <a:p>
            <a:r>
              <a:rPr lang="ru-RU" sz="1600" b="1" smtClean="0">
                <a:latin typeface="Tahoma" pitchFamily="34" charset="0"/>
                <a:ea typeface="Tahoma" pitchFamily="34" charset="0"/>
                <a:cs typeface="Tahoma" pitchFamily="34" charset="0"/>
              </a:rPr>
              <a:t>Статья 14. Принципы экспертизы …</a:t>
            </a:r>
          </a:p>
          <a:p>
            <a:endParaRPr lang="ru-RU" sz="1600" smtClean="0">
              <a:latin typeface="Tahoma" pitchFamily="34" charset="0"/>
              <a:ea typeface="Tahoma" pitchFamily="34" charset="0"/>
              <a:cs typeface="Tahoma" pitchFamily="34" charset="0"/>
            </a:endParaRPr>
          </a:p>
          <a:p>
            <a:r>
              <a:rPr lang="ru-RU" sz="1600" smtClean="0">
                <a:latin typeface="Tahoma" pitchFamily="34" charset="0"/>
                <a:ea typeface="Tahoma" pitchFamily="34" charset="0"/>
                <a:cs typeface="Tahoma" pitchFamily="34" charset="0"/>
              </a:rPr>
              <a:t>2. Экспертиза лекарственных препаратов для медицинского применения включает в себя:</a:t>
            </a:r>
          </a:p>
          <a:p>
            <a:r>
              <a:rPr lang="ru-RU" sz="1600" b="1" smtClean="0">
                <a:latin typeface="Tahoma" pitchFamily="34" charset="0"/>
                <a:ea typeface="Tahoma" pitchFamily="34" charset="0"/>
                <a:cs typeface="Tahoma" pitchFamily="34" charset="0"/>
              </a:rPr>
              <a:t>3) </a:t>
            </a:r>
            <a:r>
              <a:rPr lang="ru-RU" sz="1600" b="1" u="sng" smtClean="0">
                <a:latin typeface="Tahoma" pitchFamily="34" charset="0"/>
                <a:ea typeface="Tahoma" pitchFamily="34" charset="0"/>
                <a:cs typeface="Tahoma" pitchFamily="34" charset="0"/>
              </a:rPr>
              <a:t>экспертизу отношения ожидаемой пользы к возможному риску применения</a:t>
            </a:r>
            <a:r>
              <a:rPr lang="ru-RU" sz="1600" b="1" smtClean="0">
                <a:latin typeface="Tahoma" pitchFamily="34" charset="0"/>
                <a:ea typeface="Tahoma" pitchFamily="34" charset="0"/>
                <a:cs typeface="Tahoma" pitchFamily="34" charset="0"/>
              </a:rPr>
              <a:t> лекарственного препарата.</a:t>
            </a:r>
          </a:p>
        </p:txBody>
      </p:sp>
      <p:sp>
        <p:nvSpPr>
          <p:cNvPr id="9" name="TextBox 8"/>
          <p:cNvSpPr txBox="1"/>
          <p:nvPr/>
        </p:nvSpPr>
        <p:spPr>
          <a:xfrm>
            <a:off x="4286248" y="1285860"/>
            <a:ext cx="4857752" cy="523220"/>
          </a:xfrm>
          <a:prstGeom prst="rect">
            <a:avLst/>
          </a:prstGeom>
          <a:noFill/>
        </p:spPr>
        <p:txBody>
          <a:bodyPr wrap="square" rtlCol="0">
            <a:spAutoFit/>
          </a:bodyPr>
          <a:lstStyle/>
          <a:p>
            <a:r>
              <a:rPr lang="ru-RU" sz="2800" b="1" smtClean="0">
                <a:solidFill>
                  <a:schemeClr val="tx2"/>
                </a:solidFill>
                <a:latin typeface="Tahoma" pitchFamily="34" charset="0"/>
                <a:ea typeface="Tahoma" pitchFamily="34" charset="0"/>
                <a:cs typeface="Tahoma" pitchFamily="34" charset="0"/>
              </a:rPr>
              <a:t>.. </a:t>
            </a:r>
            <a:r>
              <a:rPr lang="ru-RU" sz="2800" b="1" u="sng" smtClean="0">
                <a:solidFill>
                  <a:schemeClr val="tx2"/>
                </a:solidFill>
                <a:latin typeface="Tahoma" pitchFamily="34" charset="0"/>
                <a:ea typeface="Tahoma" pitchFamily="34" charset="0"/>
                <a:cs typeface="Tahoma" pitchFamily="34" charset="0"/>
              </a:rPr>
              <a:t>объекты, материалы</a:t>
            </a:r>
            <a:r>
              <a:rPr lang="ru-RU" sz="2800" b="1" smtClean="0">
                <a:solidFill>
                  <a:schemeClr val="tx2"/>
                </a:solidFill>
                <a:latin typeface="Tahoma" pitchFamily="34" charset="0"/>
                <a:ea typeface="Tahoma" pitchFamily="34" charset="0"/>
                <a:cs typeface="Tahoma" pitchFamily="34" charset="0"/>
              </a:rPr>
              <a:t> ..</a:t>
            </a:r>
            <a:endParaRPr lang="ru-RU" sz="2800" b="1">
              <a:solidFill>
                <a:schemeClr val="tx2"/>
              </a:solidFill>
              <a:latin typeface="Tahoma" pitchFamily="34" charset="0"/>
              <a:ea typeface="Tahoma" pitchFamily="34" charset="0"/>
              <a:cs typeface="Tahoma" pitchFamily="34" charset="0"/>
            </a:endParaRPr>
          </a:p>
        </p:txBody>
      </p:sp>
      <p:sp>
        <p:nvSpPr>
          <p:cNvPr id="10"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1142976" y="-24"/>
            <a:ext cx="8001024" cy="1200329"/>
          </a:xfrm>
          <a:prstGeom prst="rect">
            <a:avLst/>
          </a:prstGeom>
          <a:noFill/>
          <a:ln w="9525">
            <a:noFill/>
            <a:miter lim="800000"/>
            <a:headEnd/>
            <a:tailEnd/>
          </a:ln>
        </p:spPr>
        <p:txBody>
          <a:bodyPr wrap="square">
            <a:spAutoFit/>
          </a:bodyPr>
          <a:lstStyle/>
          <a:p>
            <a:pPr eaLnBrk="1" hangingPunct="1"/>
            <a:r>
              <a:rPr lang="ru-RU" sz="3600" b="1" smtClean="0">
                <a:solidFill>
                  <a:schemeClr val="tx2"/>
                </a:solidFill>
                <a:latin typeface="Tahoma" pitchFamily="34" charset="0"/>
                <a:ea typeface="Tahoma" pitchFamily="34" charset="0"/>
                <a:cs typeface="Tahoma" pitchFamily="34" charset="0"/>
              </a:rPr>
              <a:t>Организация проведения</a:t>
            </a:r>
          </a:p>
          <a:p>
            <a:pPr eaLnBrk="1" hangingPunct="1"/>
            <a:r>
              <a:rPr lang="ru-RU" sz="3600" b="1" smtClean="0">
                <a:solidFill>
                  <a:schemeClr val="tx2"/>
                </a:solidFill>
                <a:latin typeface="Tahoma" pitchFamily="34" charset="0"/>
                <a:ea typeface="Tahoma" pitchFamily="34" charset="0"/>
                <a:cs typeface="Tahoma" pitchFamily="34" charset="0"/>
              </a:rPr>
              <a:t>научной экспертизы по 61-ФЗ</a:t>
            </a:r>
          </a:p>
        </p:txBody>
      </p:sp>
      <p:pic>
        <p:nvPicPr>
          <p:cNvPr id="3076"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285720" y="1428736"/>
            <a:ext cx="8715436" cy="4770537"/>
          </a:xfrm>
          <a:prstGeom prst="rect">
            <a:avLst/>
          </a:prstGeom>
          <a:solidFill>
            <a:srgbClr val="FFFF99"/>
          </a:solidFill>
          <a:ln>
            <a:solidFill>
              <a:schemeClr val="accent1">
                <a:shade val="50000"/>
              </a:schemeClr>
            </a:solidFill>
          </a:ln>
        </p:spPr>
        <p:txBody>
          <a:bodyPr wrap="square" rtlCol="0">
            <a:spAutoFit/>
          </a:bodyPr>
          <a:lstStyle/>
          <a:p>
            <a:pPr eaLnBrk="1" hangingPunct="1"/>
            <a:r>
              <a:rPr lang="ru-RU" sz="1600" b="1" smtClean="0"/>
              <a:t>Статья 16. Организация проведения экспертизы лекарственных средств</a:t>
            </a:r>
          </a:p>
          <a:p>
            <a:pPr eaLnBrk="1" hangingPunct="1"/>
            <a:endParaRPr lang="ru-RU" sz="1600" b="1" smtClean="0">
              <a:latin typeface="Tahoma" pitchFamily="34" charset="0"/>
              <a:ea typeface="Tahoma" pitchFamily="34" charset="0"/>
              <a:cs typeface="Tahoma" pitchFamily="34" charset="0"/>
            </a:endParaRPr>
          </a:p>
          <a:p>
            <a:r>
              <a:rPr lang="ru-RU" sz="1600" b="1" smtClean="0">
                <a:solidFill>
                  <a:srgbClr val="FF0000"/>
                </a:solidFill>
              </a:rPr>
              <a:t>5. Эксперт при проведении … экспертизы лекарственного средства обязан</a:t>
            </a:r>
            <a:r>
              <a:rPr lang="ru-RU" sz="1600" b="1" smtClean="0"/>
              <a:t>:</a:t>
            </a:r>
          </a:p>
          <a:p>
            <a:endParaRPr lang="ru-RU" sz="1600" smtClean="0"/>
          </a:p>
          <a:p>
            <a:pPr marL="342900" indent="-342900">
              <a:buAutoNum type="arabicParenR"/>
            </a:pPr>
            <a:r>
              <a:rPr lang="ru-RU" sz="1600" u="sng" smtClean="0"/>
              <a:t>провести полное исследование представленных ему объектов, материалов</a:t>
            </a:r>
            <a:r>
              <a:rPr lang="ru-RU" sz="1600" smtClean="0"/>
              <a:t>, </a:t>
            </a:r>
          </a:p>
          <a:p>
            <a:pPr marL="342900" indent="-342900"/>
            <a:r>
              <a:rPr lang="ru-RU" sz="1600" smtClean="0"/>
              <a:t>	дать обоснованное и объективное заключение по поставленным перед ним вопросам или мотивированное заключение о невозможности проведения им экспертизы лекарственного средства, если поставленные вопросы выходят за пределы специальных знаний эксперта, объекты исследований и материалы непригодны или недостаточны для проведения исследований и дачи заключения либо современный уровень развития науки не позволяет ответить на поставленные вопросы;</a:t>
            </a:r>
          </a:p>
          <a:p>
            <a:endParaRPr lang="ru-RU" sz="1600" smtClean="0"/>
          </a:p>
          <a:p>
            <a:r>
              <a:rPr lang="ru-RU" sz="1600" smtClean="0"/>
              <a:t>8. Каждый эксперт, входящий в состав комиссии экспертов, которой поручено проведение экспертизы…, </a:t>
            </a:r>
            <a:r>
              <a:rPr lang="ru-RU" sz="1600" u="sng" smtClean="0"/>
              <a:t>независимо и самостоятельно проводит исследования, оценивает результаты</a:t>
            </a:r>
            <a:r>
              <a:rPr lang="ru-RU" sz="1600" smtClean="0"/>
              <a:t>, полученные им лично и другими экспертами, и формулирует выводы относительно поставленных вопросов в пределах своих специальных знаний.</a:t>
            </a:r>
          </a:p>
          <a:p>
            <a:endParaRPr lang="ru-RU" sz="1600" smtClean="0"/>
          </a:p>
          <a:p>
            <a:r>
              <a:rPr lang="ru-RU" sz="1600" smtClean="0"/>
              <a:t>9. Результаты экспертизы лекарственного средства оформляются заключением комиссии экспертов.</a:t>
            </a:r>
            <a:endParaRPr lang="ru-RU" sz="1600"/>
          </a:p>
        </p:txBody>
      </p:sp>
      <p:sp>
        <p:nvSpPr>
          <p:cNvPr id="8"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1214438" y="0"/>
            <a:ext cx="7929562" cy="1246495"/>
          </a:xfrm>
          <a:prstGeom prst="rect">
            <a:avLst/>
          </a:prstGeom>
          <a:noFill/>
          <a:ln w="9525">
            <a:noFill/>
            <a:miter lim="800000"/>
            <a:headEnd/>
            <a:tailEnd/>
          </a:ln>
        </p:spPr>
        <p:txBody>
          <a:bodyPr>
            <a:spAutoFit/>
          </a:bodyPr>
          <a:lstStyle/>
          <a:p>
            <a:pPr eaLnBrk="1" hangingPunct="1"/>
            <a:r>
              <a:rPr lang="ru-RU" sz="2500" b="1" smtClean="0">
                <a:solidFill>
                  <a:schemeClr val="tx2"/>
                </a:solidFill>
                <a:latin typeface="Tahoma" pitchFamily="34" charset="0"/>
                <a:cs typeface="Tahoma" pitchFamily="34" charset="0"/>
              </a:rPr>
              <a:t>Отдельные </a:t>
            </a:r>
            <a:r>
              <a:rPr lang="ru-RU" sz="2500" b="1">
                <a:solidFill>
                  <a:schemeClr val="tx2"/>
                </a:solidFill>
                <a:latin typeface="Tahoma" pitchFamily="34" charset="0"/>
                <a:cs typeface="Tahoma" pitchFamily="34" charset="0"/>
              </a:rPr>
              <a:t>документы по </a:t>
            </a:r>
            <a:r>
              <a:rPr lang="ru-RU" sz="2500" b="1" smtClean="0">
                <a:solidFill>
                  <a:schemeClr val="tx2"/>
                </a:solidFill>
                <a:latin typeface="Tahoma" pitchFamily="34" charset="0"/>
                <a:cs typeface="Tahoma" pitchFamily="34" charset="0"/>
              </a:rPr>
              <a:t>безопасности </a:t>
            </a:r>
          </a:p>
          <a:p>
            <a:pPr eaLnBrk="1" hangingPunct="1"/>
            <a:r>
              <a:rPr lang="ru-RU" sz="2500" b="1" smtClean="0">
                <a:solidFill>
                  <a:schemeClr val="tx2"/>
                </a:solidFill>
                <a:latin typeface="Tahoma" pitchFamily="34" charset="0"/>
                <a:cs typeface="Tahoma" pitchFamily="34" charset="0"/>
              </a:rPr>
              <a:t>в составе общего технического документа,</a:t>
            </a:r>
            <a:endParaRPr lang="ru-RU" sz="2500" b="1">
              <a:solidFill>
                <a:schemeClr val="tx2"/>
              </a:solidFill>
              <a:latin typeface="Tahoma" pitchFamily="34" charset="0"/>
              <a:cs typeface="Tahoma" pitchFamily="34" charset="0"/>
            </a:endParaRPr>
          </a:p>
          <a:p>
            <a:pPr eaLnBrk="1" hangingPunct="1"/>
            <a:r>
              <a:rPr lang="ru-RU" sz="2500" b="1" smtClean="0">
                <a:solidFill>
                  <a:schemeClr val="tx2"/>
                </a:solidFill>
                <a:latin typeface="Tahoma" pitchFamily="34" charset="0"/>
                <a:cs typeface="Tahoma" pitchFamily="34" charset="0"/>
              </a:rPr>
              <a:t>подаваемые по 61-ФЗ</a:t>
            </a:r>
            <a:endParaRPr lang="ru-RU" sz="2500" b="1">
              <a:solidFill>
                <a:schemeClr val="tx2"/>
              </a:solidFill>
              <a:latin typeface="Tahoma" pitchFamily="34" charset="0"/>
              <a:cs typeface="Tahoma" pitchFamily="34" charset="0"/>
            </a:endParaRPr>
          </a:p>
        </p:txBody>
      </p:sp>
      <p:sp>
        <p:nvSpPr>
          <p:cNvPr id="3075"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3076"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15" name="TextBox 3"/>
          <p:cNvSpPr txBox="1">
            <a:spLocks noChangeArrowheads="1"/>
          </p:cNvSpPr>
          <p:nvPr/>
        </p:nvSpPr>
        <p:spPr bwMode="auto">
          <a:xfrm>
            <a:off x="785786" y="1438335"/>
            <a:ext cx="2928958" cy="1200329"/>
          </a:xfrm>
          <a:prstGeom prst="rect">
            <a:avLst/>
          </a:prstGeom>
          <a:solidFill>
            <a:srgbClr val="FFFF99"/>
          </a:solidFill>
          <a:ln w="9525">
            <a:solidFill>
              <a:schemeClr val="accent1">
                <a:shade val="50000"/>
              </a:schemeClr>
            </a:solidFill>
            <a:miter lim="800000"/>
            <a:headEnd/>
            <a:tailEnd/>
          </a:ln>
          <a:scene3d>
            <a:camera prst="orthographicFront"/>
            <a:lightRig rig="threePt" dir="t"/>
          </a:scene3d>
          <a:sp3d>
            <a:bevelT/>
          </a:sp3d>
        </p:spPr>
        <p:txBody>
          <a:bodyPr>
            <a:spAutoFit/>
          </a:bodyPr>
          <a:lstStyle/>
          <a:p>
            <a:pPr algn="ctr" eaLnBrk="1" hangingPunct="1">
              <a:defRPr/>
            </a:pPr>
            <a:r>
              <a:rPr lang="ru-RU" sz="2400" b="1">
                <a:solidFill>
                  <a:srgbClr val="FF0000"/>
                </a:solidFill>
                <a:latin typeface="Tahoma" pitchFamily="34" charset="0"/>
                <a:cs typeface="Tahoma" pitchFamily="34" charset="0"/>
              </a:rPr>
              <a:t>Государственная регистрация </a:t>
            </a:r>
          </a:p>
          <a:p>
            <a:pPr algn="ctr" eaLnBrk="1" hangingPunct="1">
              <a:defRPr/>
            </a:pPr>
            <a:r>
              <a:rPr lang="ru-RU" sz="2400" b="1">
                <a:solidFill>
                  <a:srgbClr val="FF0000"/>
                </a:solidFill>
                <a:latin typeface="Tahoma" pitchFamily="34" charset="0"/>
                <a:cs typeface="Tahoma" pitchFamily="34" charset="0"/>
              </a:rPr>
              <a:t>ЛП для МП</a:t>
            </a:r>
          </a:p>
        </p:txBody>
      </p:sp>
      <p:sp>
        <p:nvSpPr>
          <p:cNvPr id="16" name="TextBox 3"/>
          <p:cNvSpPr txBox="1">
            <a:spLocks noChangeArrowheads="1"/>
          </p:cNvSpPr>
          <p:nvPr/>
        </p:nvSpPr>
        <p:spPr bwMode="auto">
          <a:xfrm>
            <a:off x="5715008" y="1438335"/>
            <a:ext cx="3286148" cy="1569660"/>
          </a:xfrm>
          <a:prstGeom prst="rect">
            <a:avLst/>
          </a:prstGeom>
          <a:solidFill>
            <a:schemeClr val="tx2">
              <a:lumMod val="40000"/>
              <a:lumOff val="60000"/>
            </a:schemeClr>
          </a:solidFill>
          <a:ln w="9525">
            <a:noFill/>
            <a:miter lim="800000"/>
            <a:headEnd/>
            <a:tailEnd/>
          </a:ln>
          <a:scene3d>
            <a:camera prst="orthographicFront"/>
            <a:lightRig rig="threePt" dir="t"/>
          </a:scene3d>
          <a:sp3d>
            <a:bevelT/>
          </a:sp3d>
        </p:spPr>
        <p:txBody>
          <a:bodyPr>
            <a:spAutoFit/>
          </a:bodyPr>
          <a:lstStyle/>
          <a:p>
            <a:pPr algn="ctr" eaLnBrk="1" hangingPunct="1">
              <a:defRPr/>
            </a:pPr>
            <a:r>
              <a:rPr lang="ru-RU" sz="2400" b="1">
                <a:solidFill>
                  <a:schemeClr val="tx2"/>
                </a:solidFill>
                <a:latin typeface="Tahoma" pitchFamily="34" charset="0"/>
                <a:cs typeface="Tahoma" pitchFamily="34" charset="0"/>
              </a:rPr>
              <a:t>Подтверждение государственной регистрации</a:t>
            </a:r>
          </a:p>
          <a:p>
            <a:pPr algn="ctr" eaLnBrk="1" hangingPunct="1">
              <a:defRPr/>
            </a:pPr>
            <a:r>
              <a:rPr lang="ru-RU" sz="2400" b="1">
                <a:solidFill>
                  <a:schemeClr val="tx2"/>
                </a:solidFill>
                <a:latin typeface="Tahoma" pitchFamily="34" charset="0"/>
                <a:cs typeface="Tahoma" pitchFamily="34" charset="0"/>
              </a:rPr>
              <a:t>ЛП для МП</a:t>
            </a:r>
          </a:p>
        </p:txBody>
      </p:sp>
      <p:sp>
        <p:nvSpPr>
          <p:cNvPr id="3083" name="TextBox 19"/>
          <p:cNvSpPr txBox="1">
            <a:spLocks noChangeArrowheads="1"/>
          </p:cNvSpPr>
          <p:nvPr/>
        </p:nvSpPr>
        <p:spPr bwMode="auto">
          <a:xfrm>
            <a:off x="214313" y="3273425"/>
            <a:ext cx="4714875" cy="584775"/>
          </a:xfrm>
          <a:prstGeom prst="rect">
            <a:avLst/>
          </a:prstGeom>
          <a:noFill/>
          <a:ln w="9525">
            <a:solidFill>
              <a:schemeClr val="accent1"/>
            </a:solidFill>
            <a:miter lim="800000"/>
            <a:headEnd/>
            <a:tailEnd/>
          </a:ln>
        </p:spPr>
        <p:txBody>
          <a:bodyPr>
            <a:spAutoFit/>
          </a:bodyPr>
          <a:lstStyle/>
          <a:p>
            <a:r>
              <a:rPr lang="ru-RU" sz="1600">
                <a:latin typeface="Tahoma" pitchFamily="34" charset="0"/>
                <a:cs typeface="Tahoma" pitchFamily="34" charset="0"/>
              </a:rPr>
              <a:t>Ст.18 61-ФЗ: 4. </a:t>
            </a:r>
            <a:r>
              <a:rPr lang="ru-RU" sz="1600">
                <a:solidFill>
                  <a:srgbClr val="FF0000"/>
                </a:solidFill>
                <a:latin typeface="Tahoma" pitchFamily="34" charset="0"/>
                <a:cs typeface="Tahoma" pitchFamily="34" charset="0"/>
              </a:rPr>
              <a:t>Раздел документации административного характера </a:t>
            </a:r>
            <a:r>
              <a:rPr lang="ru-RU" sz="1600">
                <a:latin typeface="Tahoma" pitchFamily="34" charset="0"/>
                <a:cs typeface="Tahoma" pitchFamily="34" charset="0"/>
              </a:rPr>
              <a:t>включает в себя:</a:t>
            </a:r>
          </a:p>
        </p:txBody>
      </p:sp>
      <p:sp>
        <p:nvSpPr>
          <p:cNvPr id="23" name="TextBox 22"/>
          <p:cNvSpPr txBox="1"/>
          <p:nvPr/>
        </p:nvSpPr>
        <p:spPr>
          <a:xfrm>
            <a:off x="357158" y="4357694"/>
            <a:ext cx="1714512" cy="2062103"/>
          </a:xfrm>
          <a:prstGeom prst="rect">
            <a:avLst/>
          </a:prstGeom>
          <a:solidFill>
            <a:srgbClr val="FFFF99"/>
          </a:solidFill>
          <a:ln>
            <a:solidFill>
              <a:schemeClr val="accent1">
                <a:shade val="50000"/>
              </a:schemeClr>
            </a:solidFill>
          </a:ln>
          <a:scene3d>
            <a:camera prst="orthographicFront"/>
            <a:lightRig rig="threePt" dir="t"/>
          </a:scene3d>
          <a:sp3d>
            <a:bevelT/>
          </a:sp3d>
        </p:spPr>
        <p:txBody>
          <a:bodyPr>
            <a:spAutoFit/>
          </a:bodyPr>
          <a:lstStyle/>
          <a:p>
            <a:pPr algn="ctr">
              <a:defRPr/>
            </a:pPr>
            <a:r>
              <a:rPr lang="ru-RU" sz="1600">
                <a:solidFill>
                  <a:srgbClr val="FF0000"/>
                </a:solidFill>
                <a:latin typeface="Tahoma" pitchFamily="34" charset="0"/>
                <a:cs typeface="Tahoma" pitchFamily="34" charset="0"/>
              </a:rPr>
              <a:t>11) </a:t>
            </a:r>
            <a:r>
              <a:rPr lang="ru-RU" sz="1600" b="1">
                <a:solidFill>
                  <a:srgbClr val="FF0000"/>
                </a:solidFill>
                <a:latin typeface="Tahoma" pitchFamily="34" charset="0"/>
                <a:cs typeface="Tahoma" pitchFamily="34" charset="0"/>
              </a:rPr>
              <a:t>план управления рисками </a:t>
            </a:r>
            <a:r>
              <a:rPr lang="ru-RU" sz="1600">
                <a:latin typeface="Tahoma" pitchFamily="34" charset="0"/>
                <a:cs typeface="Tahoma" pitchFamily="34" charset="0"/>
              </a:rPr>
              <a:t>для биологических лекарственных препаратов для медицинского</a:t>
            </a:r>
          </a:p>
          <a:p>
            <a:pPr algn="ctr">
              <a:defRPr/>
            </a:pPr>
            <a:r>
              <a:rPr lang="ru-RU" sz="1600">
                <a:latin typeface="Tahoma" pitchFamily="34" charset="0"/>
                <a:cs typeface="Tahoma" pitchFamily="34" charset="0"/>
              </a:rPr>
              <a:t>применения;</a:t>
            </a:r>
          </a:p>
        </p:txBody>
      </p:sp>
      <p:sp>
        <p:nvSpPr>
          <p:cNvPr id="26" name="TextBox 25"/>
          <p:cNvSpPr txBox="1"/>
          <p:nvPr/>
        </p:nvSpPr>
        <p:spPr>
          <a:xfrm>
            <a:off x="2357422" y="4357694"/>
            <a:ext cx="2071702" cy="2308324"/>
          </a:xfrm>
          <a:prstGeom prst="rect">
            <a:avLst/>
          </a:prstGeom>
          <a:solidFill>
            <a:srgbClr val="FFFF99"/>
          </a:solidFill>
          <a:ln>
            <a:solidFill>
              <a:schemeClr val="accent1">
                <a:shade val="50000"/>
              </a:schemeClr>
            </a:solidFill>
          </a:ln>
          <a:scene3d>
            <a:camera prst="orthographicFront"/>
            <a:lightRig rig="threePt" dir="t"/>
          </a:scene3d>
          <a:sp3d>
            <a:bevelT/>
          </a:sp3d>
        </p:spPr>
        <p:txBody>
          <a:bodyPr>
            <a:spAutoFit/>
          </a:bodyPr>
          <a:lstStyle/>
          <a:p>
            <a:pPr>
              <a:defRPr/>
            </a:pPr>
            <a:r>
              <a:rPr lang="ru-RU" sz="1600">
                <a:solidFill>
                  <a:srgbClr val="FF0000"/>
                </a:solidFill>
                <a:latin typeface="Tahoma" pitchFamily="34" charset="0"/>
                <a:cs typeface="Tahoma" pitchFamily="34" charset="0"/>
              </a:rPr>
              <a:t>12) </a:t>
            </a:r>
            <a:r>
              <a:rPr lang="ru-RU" sz="1600" b="1">
                <a:solidFill>
                  <a:srgbClr val="FF0000"/>
                </a:solidFill>
                <a:latin typeface="Tahoma" pitchFamily="34" charset="0"/>
                <a:cs typeface="Tahoma" pitchFamily="34" charset="0"/>
              </a:rPr>
              <a:t>документ о системе фармаконадзора </a:t>
            </a:r>
            <a:r>
              <a:rPr lang="ru-RU" sz="1600">
                <a:latin typeface="Tahoma" pitchFamily="34" charset="0"/>
                <a:cs typeface="Tahoma" pitchFamily="34" charset="0"/>
              </a:rPr>
              <a:t>держателя или владельца регистрационного</a:t>
            </a:r>
          </a:p>
          <a:p>
            <a:pPr>
              <a:defRPr/>
            </a:pPr>
            <a:r>
              <a:rPr lang="ru-RU" sz="1600">
                <a:latin typeface="Tahoma" pitchFamily="34" charset="0"/>
                <a:cs typeface="Tahoma" pitchFamily="34" charset="0"/>
              </a:rPr>
              <a:t>удостоверения лекарственного препарата;</a:t>
            </a:r>
            <a:endParaRPr lang="ru-RU"/>
          </a:p>
        </p:txBody>
      </p:sp>
      <p:sp>
        <p:nvSpPr>
          <p:cNvPr id="28" name="TextBox 27"/>
          <p:cNvSpPr txBox="1"/>
          <p:nvPr/>
        </p:nvSpPr>
        <p:spPr>
          <a:xfrm>
            <a:off x="5286380" y="3668160"/>
            <a:ext cx="3714776" cy="3046988"/>
          </a:xfrm>
          <a:prstGeom prst="rect">
            <a:avLst/>
          </a:prstGeom>
          <a:solidFill>
            <a:schemeClr val="bg2">
              <a:lumMod val="90000"/>
            </a:schemeClr>
          </a:solidFill>
          <a:scene3d>
            <a:camera prst="orthographicFront"/>
            <a:lightRig rig="threePt" dir="t"/>
          </a:scene3d>
          <a:sp3d>
            <a:bevelT/>
          </a:sp3d>
        </p:spPr>
        <p:txBody>
          <a:bodyPr>
            <a:spAutoFit/>
          </a:bodyPr>
          <a:lstStyle/>
          <a:p>
            <a:pPr>
              <a:defRPr/>
            </a:pPr>
            <a:r>
              <a:rPr lang="ru-RU" sz="1600">
                <a:latin typeface="Tahoma" pitchFamily="34" charset="0"/>
                <a:cs typeface="Tahoma" pitchFamily="34" charset="0"/>
              </a:rPr>
              <a:t>Ст.29 61-ФЗ:</a:t>
            </a:r>
          </a:p>
          <a:p>
            <a:pPr>
              <a:defRPr/>
            </a:pPr>
            <a:r>
              <a:rPr lang="ru-RU" sz="1600">
                <a:latin typeface="Tahoma" pitchFamily="34" charset="0"/>
                <a:cs typeface="Tahoma" pitchFamily="34" charset="0"/>
              </a:rPr>
              <a:t>4. К заявлению … прилагаются </a:t>
            </a:r>
            <a:r>
              <a:rPr lang="ru-RU" sz="1600" b="1">
                <a:latin typeface="Tahoma" pitchFamily="34" charset="0"/>
                <a:cs typeface="Tahoma" pitchFamily="34" charset="0"/>
              </a:rPr>
              <a:t>документы, содержащие результаты мониторинга эффективности и безопасности</a:t>
            </a:r>
          </a:p>
          <a:p>
            <a:pPr>
              <a:defRPr/>
            </a:pPr>
            <a:r>
              <a:rPr lang="ru-RU" sz="1600" b="1">
                <a:latin typeface="Tahoma" pitchFamily="34" charset="0"/>
                <a:cs typeface="Tahoma" pitchFamily="34" charset="0"/>
              </a:rPr>
              <a:t>лекарственного препарата</a:t>
            </a:r>
            <a:r>
              <a:rPr lang="ru-RU" sz="1600">
                <a:latin typeface="Tahoma" pitchFamily="34" charset="0"/>
                <a:cs typeface="Tahoma" pitchFamily="34" charset="0"/>
              </a:rPr>
              <a:t>, проводимого держателем или владельцем регистрационного</a:t>
            </a:r>
          </a:p>
          <a:p>
            <a:pPr>
              <a:defRPr/>
            </a:pPr>
            <a:r>
              <a:rPr lang="ru-RU" sz="1600">
                <a:latin typeface="Tahoma" pitchFamily="34" charset="0"/>
                <a:cs typeface="Tahoma" pitchFamily="34" charset="0"/>
              </a:rPr>
              <a:t>удостоверения …., по форме, утвержденной соответствующим уполномоченным федеральным органом исполнительной власти;</a:t>
            </a:r>
          </a:p>
        </p:txBody>
      </p:sp>
      <p:cxnSp>
        <p:nvCxnSpPr>
          <p:cNvPr id="29" name="Прямая со стрелкой 28"/>
          <p:cNvCxnSpPr/>
          <p:nvPr/>
        </p:nvCxnSpPr>
        <p:spPr>
          <a:xfrm rot="5400000">
            <a:off x="2036762" y="2963863"/>
            <a:ext cx="500063"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rot="5400000">
            <a:off x="7108845" y="3321050"/>
            <a:ext cx="500062"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p:cNvCxnSpPr/>
          <p:nvPr/>
        </p:nvCxnSpPr>
        <p:spPr>
          <a:xfrm rot="5400000">
            <a:off x="1036637" y="4106863"/>
            <a:ext cx="500063"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p:cNvCxnSpPr/>
          <p:nvPr/>
        </p:nvCxnSpPr>
        <p:spPr>
          <a:xfrm rot="5400000">
            <a:off x="3108325" y="4106863"/>
            <a:ext cx="500063" cy="1587"/>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214438" y="0"/>
            <a:ext cx="7929562" cy="830997"/>
          </a:xfrm>
          <a:prstGeom prst="rect">
            <a:avLst/>
          </a:prstGeom>
          <a:noFill/>
          <a:ln w="9525">
            <a:noFill/>
            <a:miter lim="800000"/>
            <a:headEnd/>
            <a:tailEnd/>
          </a:ln>
        </p:spPr>
        <p:txBody>
          <a:bodyPr>
            <a:spAutoFit/>
          </a:bodyPr>
          <a:lstStyle/>
          <a:p>
            <a:pPr eaLnBrk="1" hangingPunct="1"/>
            <a:r>
              <a:rPr lang="ru-RU" sz="2400" b="1" smtClean="0">
                <a:solidFill>
                  <a:schemeClr val="tx2"/>
                </a:solidFill>
                <a:latin typeface="Tahoma" pitchFamily="34" charset="0"/>
                <a:cs typeface="Tahoma" pitchFamily="34" charset="0"/>
              </a:rPr>
              <a:t>Рекомендации </a:t>
            </a:r>
            <a:r>
              <a:rPr lang="ru-RU" sz="2400" b="1">
                <a:solidFill>
                  <a:schemeClr val="tx2"/>
                </a:solidFill>
                <a:latin typeface="Tahoma" pitchFamily="34" charset="0"/>
                <a:cs typeface="Tahoma" pitchFamily="34" charset="0"/>
              </a:rPr>
              <a:t>по подготовке </a:t>
            </a:r>
            <a:r>
              <a:rPr lang="ru-RU" sz="2400" b="1" smtClean="0">
                <a:solidFill>
                  <a:schemeClr val="tx2"/>
                </a:solidFill>
                <a:latin typeface="Tahoma" pitchFamily="34" charset="0"/>
                <a:cs typeface="Tahoma" pitchFamily="34" charset="0"/>
              </a:rPr>
              <a:t>отдельных </a:t>
            </a:r>
            <a:r>
              <a:rPr lang="ru-RU" sz="2400" b="1">
                <a:solidFill>
                  <a:schemeClr val="tx2"/>
                </a:solidFill>
                <a:latin typeface="Tahoma" pitchFamily="34" charset="0"/>
                <a:cs typeface="Tahoma" pitchFamily="34" charset="0"/>
              </a:rPr>
              <a:t>документов по </a:t>
            </a:r>
            <a:r>
              <a:rPr lang="ru-RU" sz="2400" b="1" smtClean="0">
                <a:solidFill>
                  <a:schemeClr val="tx2"/>
                </a:solidFill>
                <a:latin typeface="Tahoma" pitchFamily="34" charset="0"/>
                <a:cs typeface="Tahoma" pitchFamily="34" charset="0"/>
              </a:rPr>
              <a:t>безопасности по 61-ФЗ</a:t>
            </a:r>
            <a:endParaRPr lang="ru-RU" sz="2400" b="1">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17" name="TextBox 16"/>
          <p:cNvSpPr txBox="1"/>
          <p:nvPr/>
        </p:nvSpPr>
        <p:spPr>
          <a:xfrm>
            <a:off x="0" y="1380731"/>
            <a:ext cx="9144000" cy="5262979"/>
          </a:xfrm>
          <a:prstGeom prst="rect">
            <a:avLst/>
          </a:prstGeom>
          <a:noFill/>
        </p:spPr>
        <p:txBody>
          <a:bodyPr>
            <a:spAutoFit/>
          </a:bodyPr>
          <a:lstStyle/>
          <a:p>
            <a:pPr marL="342900" indent="-342900">
              <a:defRPr/>
            </a:pPr>
            <a:r>
              <a:rPr lang="ru-RU" sz="1400" b="1">
                <a:solidFill>
                  <a:srgbClr val="FF0000"/>
                </a:solidFill>
                <a:latin typeface="Tahoma" pitchFamily="34" charset="0"/>
                <a:ea typeface="Tahoma" pitchFamily="34" charset="0"/>
                <a:cs typeface="Tahoma" pitchFamily="34" charset="0"/>
              </a:rPr>
              <a:t>1. ПЛАН УПРАВЛЕНИЯ РИСКАМИ:</a:t>
            </a:r>
          </a:p>
          <a:p>
            <a:pPr>
              <a:defRPr/>
            </a:pPr>
            <a:r>
              <a:rPr lang="ru-RU" sz="1400">
                <a:latin typeface="Tahoma" pitchFamily="34" charset="0"/>
                <a:ea typeface="Tahoma" pitchFamily="34" charset="0"/>
                <a:cs typeface="Tahoma" pitchFamily="34" charset="0"/>
              </a:rPr>
              <a:t>	</a:t>
            </a:r>
            <a:r>
              <a:rPr lang="ru-RU" sz="1400" b="1">
                <a:latin typeface="Tahoma" pitchFamily="34" charset="0"/>
                <a:ea typeface="Tahoma" pitchFamily="34" charset="0"/>
                <a:cs typeface="Tahoma" pitchFamily="34" charset="0"/>
              </a:rPr>
              <a:t>Регуляторика</a:t>
            </a:r>
            <a:r>
              <a:rPr lang="ru-RU" sz="1400">
                <a:latin typeface="Tahoma" pitchFamily="34" charset="0"/>
                <a:ea typeface="Tahoma" pitchFamily="34" charset="0"/>
                <a:cs typeface="Tahoma" pitchFamily="34" charset="0"/>
              </a:rPr>
              <a:t>: </a:t>
            </a:r>
            <a:endParaRPr lang="ru-RU" sz="1400" smtClean="0">
              <a:latin typeface="Tahoma" pitchFamily="34" charset="0"/>
              <a:ea typeface="Tahoma" pitchFamily="34" charset="0"/>
              <a:cs typeface="Tahoma" pitchFamily="34" charset="0"/>
            </a:endParaRPr>
          </a:p>
          <a:p>
            <a:pPr>
              <a:defRPr/>
            </a:pPr>
            <a:r>
              <a:rPr lang="ru-RU" altLang="ru-RU" sz="1400" smtClean="0">
                <a:latin typeface="Tahoma" pitchFamily="34" charset="0"/>
                <a:ea typeface="Tahoma" pitchFamily="34" charset="0"/>
                <a:cs typeface="Tahoma" pitchFamily="34" charset="0"/>
              </a:rPr>
              <a:t>	1. Приказ Росздравнадзора от 15.02.2017 №1071, </a:t>
            </a:r>
            <a:r>
              <a:rPr lang="ru-RU" altLang="ru-RU" sz="1400" b="1" smtClean="0">
                <a:latin typeface="Tahoma" pitchFamily="34" charset="0"/>
                <a:ea typeface="Tahoma" pitchFamily="34" charset="0"/>
                <a:cs typeface="Tahoma" pitchFamily="34" charset="0"/>
              </a:rPr>
              <a:t>п. 53 – 60</a:t>
            </a:r>
            <a:r>
              <a:rPr lang="ru-RU" altLang="ru-RU" sz="1400" smtClean="0">
                <a:latin typeface="Tahoma" pitchFamily="34" charset="0"/>
                <a:ea typeface="Tahoma" pitchFamily="34" charset="0"/>
                <a:cs typeface="Tahoma" pitchFamily="34" charset="0"/>
              </a:rPr>
              <a:t>.</a:t>
            </a:r>
          </a:p>
          <a:p>
            <a:pPr>
              <a:defRPr/>
            </a:pPr>
            <a:r>
              <a:rPr lang="ru-RU" altLang="ru-RU" sz="1400" smtClean="0">
                <a:latin typeface="Tahoma" pitchFamily="34" charset="0"/>
                <a:ea typeface="Tahoma" pitchFamily="34" charset="0"/>
                <a:cs typeface="Tahoma" pitchFamily="34" charset="0"/>
              </a:rPr>
              <a:t>	2. Правила </a:t>
            </a:r>
            <a:r>
              <a:rPr lang="ru-RU" altLang="ru-RU" sz="1400">
                <a:latin typeface="Tahoma" pitchFamily="34" charset="0"/>
                <a:ea typeface="Tahoma" pitchFamily="34" charset="0"/>
                <a:cs typeface="Tahoma" pitchFamily="34" charset="0"/>
              </a:rPr>
              <a:t>надлежащей практики фармаконадзора </a:t>
            </a:r>
            <a:r>
              <a:rPr lang="ru-RU" altLang="ru-RU" sz="1400" smtClean="0">
                <a:latin typeface="Tahoma" pitchFamily="34" charset="0"/>
                <a:ea typeface="Tahoma" pitchFamily="34" charset="0"/>
                <a:cs typeface="Tahoma" pitchFamily="34" charset="0"/>
              </a:rPr>
              <a:t>ЕАЭС, </a:t>
            </a:r>
          </a:p>
          <a:p>
            <a:pPr>
              <a:defRPr/>
            </a:pPr>
            <a:r>
              <a:rPr lang="ru-RU" altLang="ru-RU" sz="1400" smtClean="0">
                <a:latin typeface="Tahoma" pitchFamily="34" charset="0"/>
                <a:ea typeface="Tahoma" pitchFamily="34" charset="0"/>
                <a:cs typeface="Tahoma" pitchFamily="34" charset="0"/>
              </a:rPr>
              <a:t>	утвержденные  </a:t>
            </a:r>
            <a:r>
              <a:rPr lang="ru-RU" altLang="ru-RU" sz="1400">
                <a:latin typeface="Tahoma" pitchFamily="34" charset="0"/>
                <a:ea typeface="Tahoma" pitchFamily="34" charset="0"/>
                <a:cs typeface="Tahoma" pitchFamily="34" charset="0"/>
              </a:rPr>
              <a:t>Решением Совета </a:t>
            </a:r>
            <a:r>
              <a:rPr lang="ru-RU" altLang="ru-RU" sz="1400" smtClean="0">
                <a:latin typeface="Tahoma" pitchFamily="34" charset="0"/>
                <a:ea typeface="Tahoma" pitchFamily="34" charset="0"/>
                <a:cs typeface="Tahoma" pitchFamily="34" charset="0"/>
              </a:rPr>
              <a:t>ЕАЭК №</a:t>
            </a:r>
            <a:r>
              <a:rPr lang="ru-RU" altLang="ru-RU" sz="1400">
                <a:latin typeface="Tahoma" pitchFamily="34" charset="0"/>
                <a:ea typeface="Tahoma" pitchFamily="34" charset="0"/>
                <a:cs typeface="Tahoma" pitchFamily="34" charset="0"/>
              </a:rPr>
              <a:t>87 </a:t>
            </a:r>
            <a:r>
              <a:rPr lang="ru-RU" altLang="ru-RU" sz="1400" smtClean="0">
                <a:latin typeface="Tahoma" pitchFamily="34" charset="0"/>
                <a:ea typeface="Tahoma" pitchFamily="34" charset="0"/>
                <a:cs typeface="Tahoma" pitchFamily="34" charset="0"/>
              </a:rPr>
              <a:t>от 03.11.2016 (</a:t>
            </a:r>
            <a:r>
              <a:rPr lang="ru-RU" altLang="ru-RU" sz="1400">
                <a:latin typeface="Tahoma" pitchFamily="34" charset="0"/>
                <a:ea typeface="Tahoma" pitchFamily="34" charset="0"/>
                <a:cs typeface="Tahoma" pitchFamily="34" charset="0"/>
              </a:rPr>
              <a:t>вступили 06.05.2017</a:t>
            </a:r>
            <a:r>
              <a:rPr lang="ru-RU" altLang="ru-RU" sz="1400" smtClean="0">
                <a:latin typeface="Tahoma" pitchFamily="34" charset="0"/>
                <a:ea typeface="Tahoma" pitchFamily="34" charset="0"/>
                <a:cs typeface="Tahoma" pitchFamily="34" charset="0"/>
              </a:rPr>
              <a:t>) </a:t>
            </a:r>
          </a:p>
          <a:p>
            <a:pPr>
              <a:defRPr/>
            </a:pPr>
            <a:r>
              <a:rPr lang="ru-RU" altLang="ru-RU" sz="1400" smtClean="0">
                <a:latin typeface="Tahoma" pitchFamily="34" charset="0"/>
                <a:ea typeface="Tahoma" pitchFamily="34" charset="0"/>
                <a:cs typeface="Tahoma" pitchFamily="34" charset="0"/>
              </a:rPr>
              <a:t>	– </a:t>
            </a:r>
            <a:r>
              <a:rPr lang="ru-RU" altLang="ru-RU" sz="1400" b="1" smtClean="0">
                <a:latin typeface="Tahoma" pitchFamily="34" charset="0"/>
                <a:ea typeface="Tahoma" pitchFamily="34" charset="0"/>
                <a:cs typeface="Tahoma" pitchFamily="34" charset="0"/>
              </a:rPr>
              <a:t>п. 6.2.3 – 6.3.3.</a:t>
            </a:r>
          </a:p>
          <a:p>
            <a:pPr>
              <a:defRPr/>
            </a:pPr>
            <a:r>
              <a:rPr lang="ru-RU" altLang="ru-RU" sz="1400">
                <a:latin typeface="Tahoma" pitchFamily="34" charset="0"/>
                <a:ea typeface="Tahoma" pitchFamily="34" charset="0"/>
                <a:cs typeface="Tahoma" pitchFamily="34" charset="0"/>
              </a:rPr>
              <a:t>	</a:t>
            </a:r>
            <a:r>
              <a:rPr lang="ru-RU" altLang="ru-RU" sz="1400" b="1" smtClean="0">
                <a:latin typeface="Tahoma" pitchFamily="34" charset="0"/>
                <a:ea typeface="Tahoma" pitchFamily="34" charset="0"/>
                <a:cs typeface="Tahoma" pitchFamily="34" charset="0"/>
              </a:rPr>
              <a:t>Рекомендации</a:t>
            </a:r>
            <a:r>
              <a:rPr lang="ru-RU" altLang="ru-RU" sz="1400" smtClean="0">
                <a:latin typeface="Tahoma" pitchFamily="34" charset="0"/>
                <a:ea typeface="Tahoma" pitchFamily="34" charset="0"/>
                <a:cs typeface="Tahoma" pitchFamily="34" charset="0"/>
              </a:rPr>
              <a:t>:</a:t>
            </a:r>
          </a:p>
          <a:p>
            <a:pPr>
              <a:defRPr/>
            </a:pPr>
            <a:r>
              <a:rPr lang="ru-RU" altLang="ru-RU" sz="1400" smtClean="0">
                <a:latin typeface="Tahoma" pitchFamily="34" charset="0"/>
                <a:ea typeface="Tahoma" pitchFamily="34" charset="0"/>
                <a:cs typeface="Tahoma" pitchFamily="34" charset="0"/>
              </a:rPr>
              <a:t>	</a:t>
            </a:r>
            <a:r>
              <a:rPr lang="ru-RU" altLang="ru-RU" sz="1400" smtClean="0">
                <a:solidFill>
                  <a:srgbClr val="FF0000"/>
                </a:solidFill>
                <a:latin typeface="Tahoma" pitchFamily="34" charset="0"/>
                <a:ea typeface="Tahoma" pitchFamily="34" charset="0"/>
                <a:cs typeface="Tahoma" pitchFamily="34" charset="0"/>
              </a:rPr>
              <a:t>3. Журнал </a:t>
            </a:r>
            <a:r>
              <a:rPr lang="ru-RU" altLang="ru-RU" sz="1400">
                <a:solidFill>
                  <a:srgbClr val="FF0000"/>
                </a:solidFill>
                <a:latin typeface="Tahoma" pitchFamily="34" charset="0"/>
                <a:ea typeface="Tahoma" pitchFamily="34" charset="0"/>
                <a:cs typeface="Tahoma" pitchFamily="34" charset="0"/>
              </a:rPr>
              <a:t>«Безопасность и риск фармактерапии», </a:t>
            </a:r>
            <a:r>
              <a:rPr lang="ru-RU" altLang="ru-RU" sz="1400" b="1">
                <a:solidFill>
                  <a:srgbClr val="FF0000"/>
                </a:solidFill>
                <a:latin typeface="Tahoma" pitchFamily="34" charset="0"/>
                <a:ea typeface="Tahoma" pitchFamily="34" charset="0"/>
                <a:cs typeface="Tahoma" pitchFamily="34" charset="0"/>
              </a:rPr>
              <a:t>2016, №1, с. </a:t>
            </a:r>
            <a:r>
              <a:rPr lang="ru-RU" altLang="ru-RU" sz="1400" b="1" smtClean="0">
                <a:solidFill>
                  <a:srgbClr val="FF0000"/>
                </a:solidFill>
                <a:latin typeface="Tahoma" pitchFamily="34" charset="0"/>
                <a:ea typeface="Tahoma" pitchFamily="34" charset="0"/>
                <a:cs typeface="Tahoma" pitchFamily="34" charset="0"/>
              </a:rPr>
              <a:t>21-27</a:t>
            </a:r>
            <a:r>
              <a:rPr lang="ru-RU" altLang="ru-RU" sz="1400" smtClean="0">
                <a:solidFill>
                  <a:srgbClr val="FF0000"/>
                </a:solidFill>
                <a:latin typeface="Tahoma" pitchFamily="34" charset="0"/>
                <a:ea typeface="Tahoma" pitchFamily="34" charset="0"/>
                <a:cs typeface="Tahoma" pitchFamily="34" charset="0"/>
              </a:rPr>
              <a:t>.</a:t>
            </a:r>
            <a:endParaRPr lang="ru-RU" altLang="ru-RU" sz="1400">
              <a:solidFill>
                <a:srgbClr val="FF0000"/>
              </a:solidFill>
              <a:latin typeface="Tahoma" pitchFamily="34" charset="0"/>
              <a:ea typeface="Tahoma" pitchFamily="34" charset="0"/>
              <a:cs typeface="Tahoma" pitchFamily="34" charset="0"/>
            </a:endParaRPr>
          </a:p>
          <a:p>
            <a:pPr marL="342900" indent="-342900">
              <a:defRPr/>
            </a:pPr>
            <a:endParaRPr lang="ru-RU" sz="1400">
              <a:latin typeface="Tahoma" pitchFamily="34" charset="0"/>
              <a:ea typeface="Tahoma" pitchFamily="34" charset="0"/>
              <a:cs typeface="Tahoma" pitchFamily="34" charset="0"/>
            </a:endParaRPr>
          </a:p>
          <a:p>
            <a:pPr marL="342900" indent="-342900">
              <a:defRPr/>
            </a:pPr>
            <a:r>
              <a:rPr lang="ru-RU" sz="1400" b="1">
                <a:solidFill>
                  <a:srgbClr val="FF0000"/>
                </a:solidFill>
                <a:latin typeface="Tahoma" pitchFamily="34" charset="0"/>
                <a:ea typeface="Tahoma" pitchFamily="34" charset="0"/>
                <a:cs typeface="Tahoma" pitchFamily="34" charset="0"/>
              </a:rPr>
              <a:t>2. ДОКУМЕНТ О СИСТЕМЕ ФАРМАКОНАДЗОРА:</a:t>
            </a:r>
          </a:p>
          <a:p>
            <a:pPr marL="342900" indent="-342900">
              <a:defRPr/>
            </a:pPr>
            <a:r>
              <a:rPr lang="ru-RU" sz="1400">
                <a:latin typeface="Tahoma" pitchFamily="34" charset="0"/>
                <a:ea typeface="Tahoma" pitchFamily="34" charset="0"/>
                <a:cs typeface="Tahoma" pitchFamily="34" charset="0"/>
              </a:rPr>
              <a:t>		</a:t>
            </a:r>
            <a:r>
              <a:rPr lang="ru-RU" sz="1400" b="1">
                <a:latin typeface="Tahoma" pitchFamily="34" charset="0"/>
                <a:ea typeface="Tahoma" pitchFamily="34" charset="0"/>
                <a:cs typeface="Tahoma" pitchFamily="34" charset="0"/>
              </a:rPr>
              <a:t>Регуляторика</a:t>
            </a:r>
            <a:r>
              <a:rPr lang="ru-RU" sz="1400">
                <a:latin typeface="Tahoma" pitchFamily="34" charset="0"/>
                <a:ea typeface="Tahoma" pitchFamily="34" charset="0"/>
                <a:cs typeface="Tahoma" pitchFamily="34" charset="0"/>
              </a:rPr>
              <a:t>: </a:t>
            </a:r>
            <a:endParaRPr lang="ru-RU" sz="1400" smtClean="0">
              <a:latin typeface="Tahoma" pitchFamily="34" charset="0"/>
              <a:ea typeface="Tahoma" pitchFamily="34" charset="0"/>
              <a:cs typeface="Tahoma" pitchFamily="34" charset="0"/>
            </a:endParaRPr>
          </a:p>
          <a:p>
            <a:pPr marL="342900" indent="-342900">
              <a:defRPr/>
            </a:pPr>
            <a:r>
              <a:rPr lang="ru-RU" sz="1400" smtClean="0">
                <a:latin typeface="Tahoma" pitchFamily="34" charset="0"/>
                <a:ea typeface="Tahoma" pitchFamily="34" charset="0"/>
                <a:cs typeface="Tahoma" pitchFamily="34" charset="0"/>
              </a:rPr>
              <a:t>		- отсутствует</a:t>
            </a:r>
            <a:r>
              <a:rPr lang="ru-RU" sz="1400">
                <a:latin typeface="Tahoma" pitchFamily="34" charset="0"/>
                <a:ea typeface="Tahoma" pitchFamily="34" charset="0"/>
                <a:cs typeface="Tahoma" pitchFamily="34" charset="0"/>
              </a:rPr>
              <a:t>, </a:t>
            </a:r>
            <a:r>
              <a:rPr lang="ru-RU" sz="1400" smtClean="0">
                <a:latin typeface="Tahoma" pitchFamily="34" charset="0"/>
                <a:ea typeface="Tahoma" pitchFamily="34" charset="0"/>
                <a:cs typeface="Tahoma" pitchFamily="34" charset="0"/>
              </a:rPr>
              <a:t>но есть установившаяся практика – по Метод. рекомендациям РЗН.</a:t>
            </a:r>
            <a:endParaRPr lang="ru-RU" sz="1400">
              <a:latin typeface="Tahoma" pitchFamily="34" charset="0"/>
              <a:ea typeface="Tahoma" pitchFamily="34" charset="0"/>
              <a:cs typeface="Tahoma" pitchFamily="34" charset="0"/>
            </a:endParaRPr>
          </a:p>
          <a:p>
            <a:pPr>
              <a:defRPr/>
            </a:pPr>
            <a:r>
              <a:rPr lang="ru-RU" altLang="ru-RU" sz="1400">
                <a:latin typeface="Tahoma" pitchFamily="34" charset="0"/>
                <a:ea typeface="Tahoma" pitchFamily="34" charset="0"/>
                <a:cs typeface="Tahoma" pitchFamily="34" charset="0"/>
              </a:rPr>
              <a:t>	</a:t>
            </a:r>
            <a:r>
              <a:rPr lang="ru-RU" altLang="ru-RU" sz="1400" b="1">
                <a:latin typeface="Tahoma" pitchFamily="34" charset="0"/>
                <a:ea typeface="Tahoma" pitchFamily="34" charset="0"/>
                <a:cs typeface="Tahoma" pitchFamily="34" charset="0"/>
              </a:rPr>
              <a:t>Рекомендации</a:t>
            </a:r>
            <a:r>
              <a:rPr lang="ru-RU" altLang="ru-RU" sz="1400">
                <a:latin typeface="Tahoma" pitchFamily="34" charset="0"/>
                <a:ea typeface="Tahoma" pitchFamily="34" charset="0"/>
                <a:cs typeface="Tahoma" pitchFamily="34" charset="0"/>
              </a:rPr>
              <a:t>: </a:t>
            </a:r>
            <a:endParaRPr lang="ru-RU" altLang="ru-RU" sz="1400" smtClean="0">
              <a:latin typeface="Tahoma" pitchFamily="34" charset="0"/>
              <a:ea typeface="Tahoma" pitchFamily="34" charset="0"/>
              <a:cs typeface="Tahoma" pitchFamily="34" charset="0"/>
            </a:endParaRPr>
          </a:p>
          <a:p>
            <a:pPr>
              <a:defRPr/>
            </a:pPr>
            <a:r>
              <a:rPr lang="ru-RU" altLang="ru-RU" sz="1400" smtClean="0">
                <a:latin typeface="Tahoma" pitchFamily="34" charset="0"/>
                <a:ea typeface="Tahoma" pitchFamily="34" charset="0"/>
                <a:cs typeface="Tahoma" pitchFamily="34" charset="0"/>
              </a:rPr>
              <a:t>	</a:t>
            </a:r>
            <a:r>
              <a:rPr lang="ru-RU" altLang="ru-RU" sz="1400" smtClean="0">
                <a:solidFill>
                  <a:srgbClr val="FF0000"/>
                </a:solidFill>
                <a:latin typeface="Tahoma" pitchFamily="34" charset="0"/>
                <a:ea typeface="Tahoma" pitchFamily="34" charset="0"/>
                <a:cs typeface="Tahoma" pitchFamily="34" charset="0"/>
              </a:rPr>
              <a:t>Журнал </a:t>
            </a:r>
            <a:r>
              <a:rPr lang="ru-RU" altLang="ru-RU" sz="1400">
                <a:solidFill>
                  <a:srgbClr val="FF0000"/>
                </a:solidFill>
                <a:latin typeface="Tahoma" pitchFamily="34" charset="0"/>
                <a:ea typeface="Tahoma" pitchFamily="34" charset="0"/>
                <a:cs typeface="Tahoma" pitchFamily="34" charset="0"/>
              </a:rPr>
              <a:t>«Безопасность и риск фармактерапии», </a:t>
            </a:r>
            <a:r>
              <a:rPr lang="ru-RU" altLang="ru-RU" sz="1400" b="1">
                <a:solidFill>
                  <a:srgbClr val="FF0000"/>
                </a:solidFill>
                <a:latin typeface="Tahoma" pitchFamily="34" charset="0"/>
                <a:ea typeface="Tahoma" pitchFamily="34" charset="0"/>
                <a:cs typeface="Tahoma" pitchFamily="34" charset="0"/>
              </a:rPr>
              <a:t>2016, №2, с. </a:t>
            </a:r>
            <a:r>
              <a:rPr lang="ru-RU" altLang="ru-RU" sz="1400" b="1" smtClean="0">
                <a:solidFill>
                  <a:srgbClr val="FF0000"/>
                </a:solidFill>
                <a:latin typeface="Tahoma" pitchFamily="34" charset="0"/>
                <a:ea typeface="Tahoma" pitchFamily="34" charset="0"/>
                <a:cs typeface="Tahoma" pitchFamily="34" charset="0"/>
              </a:rPr>
              <a:t>11-27.</a:t>
            </a:r>
            <a:endParaRPr lang="ru-RU" altLang="ru-RU" sz="1400" b="1">
              <a:solidFill>
                <a:srgbClr val="FF0000"/>
              </a:solidFill>
              <a:latin typeface="Tahoma" pitchFamily="34" charset="0"/>
              <a:ea typeface="Tahoma" pitchFamily="34" charset="0"/>
              <a:cs typeface="Tahoma" pitchFamily="34" charset="0"/>
            </a:endParaRPr>
          </a:p>
          <a:p>
            <a:pPr marL="342900" indent="-342900">
              <a:defRPr/>
            </a:pPr>
            <a:endParaRPr lang="ru-RU" sz="1400">
              <a:latin typeface="Tahoma" pitchFamily="34" charset="0"/>
              <a:ea typeface="Tahoma" pitchFamily="34" charset="0"/>
              <a:cs typeface="Tahoma" pitchFamily="34" charset="0"/>
            </a:endParaRPr>
          </a:p>
          <a:p>
            <a:pPr marL="342900" indent="-342900">
              <a:defRPr/>
            </a:pPr>
            <a:r>
              <a:rPr lang="ru-RU" sz="1400" b="1">
                <a:latin typeface="Tahoma" pitchFamily="34" charset="0"/>
                <a:ea typeface="Tahoma" pitchFamily="34" charset="0"/>
                <a:cs typeface="Tahoma" pitchFamily="34" charset="0"/>
              </a:rPr>
              <a:t>3. ДОКУМЕНТ, содержащий результаты мониторинга эффективности и безопасности:</a:t>
            </a:r>
          </a:p>
          <a:p>
            <a:pPr marL="342900" indent="-342900">
              <a:defRPr/>
            </a:pPr>
            <a:r>
              <a:rPr lang="ru-RU" altLang="ru-RU" sz="1400" b="1">
                <a:latin typeface="Tahoma" pitchFamily="34" charset="0"/>
                <a:ea typeface="Tahoma" pitchFamily="34" charset="0"/>
                <a:cs typeface="Tahoma" pitchFamily="34" charset="0"/>
              </a:rPr>
              <a:t>		Регуляторика: </a:t>
            </a:r>
            <a:endParaRPr lang="ru-RU" altLang="ru-RU" sz="1400" b="1" smtClean="0">
              <a:latin typeface="Tahoma" pitchFamily="34" charset="0"/>
              <a:ea typeface="Tahoma" pitchFamily="34" charset="0"/>
              <a:cs typeface="Tahoma" pitchFamily="34" charset="0"/>
            </a:endParaRPr>
          </a:p>
          <a:p>
            <a:pPr marL="342900" indent="-342900">
              <a:defRPr/>
            </a:pPr>
            <a:r>
              <a:rPr lang="ru-RU" altLang="ru-RU" sz="1400" b="1" smtClean="0">
                <a:latin typeface="Tahoma" pitchFamily="34" charset="0"/>
                <a:ea typeface="Tahoma" pitchFamily="34" charset="0"/>
                <a:cs typeface="Tahoma" pitchFamily="34" charset="0"/>
              </a:rPr>
              <a:t>		</a:t>
            </a:r>
            <a:r>
              <a:rPr lang="ru-RU" altLang="ru-RU" sz="1400" smtClean="0">
                <a:latin typeface="Tahoma" pitchFamily="34" charset="0"/>
                <a:ea typeface="Tahoma" pitchFamily="34" charset="0"/>
                <a:cs typeface="Tahoma" pitchFamily="34" charset="0"/>
              </a:rPr>
              <a:t>1. Приказ </a:t>
            </a:r>
            <a:r>
              <a:rPr lang="ru-RU" altLang="ru-RU" sz="1400">
                <a:latin typeface="Tahoma" pitchFamily="34" charset="0"/>
                <a:ea typeface="Tahoma" pitchFamily="34" charset="0"/>
                <a:cs typeface="Tahoma" pitchFamily="34" charset="0"/>
              </a:rPr>
              <a:t>Минздрава России N 682н от 07.09.2016 «Об утверждении формы документа, </a:t>
            </a:r>
            <a:r>
              <a:rPr lang="ru-RU" altLang="ru-RU" sz="1400" smtClean="0">
                <a:latin typeface="Tahoma" pitchFamily="34" charset="0"/>
                <a:ea typeface="Tahoma" pitchFamily="34" charset="0"/>
                <a:cs typeface="Tahoma" pitchFamily="34" charset="0"/>
              </a:rPr>
              <a:t>	содержащего </a:t>
            </a:r>
            <a:r>
              <a:rPr lang="ru-RU" altLang="ru-RU" sz="1400">
                <a:latin typeface="Tahoma" pitchFamily="34" charset="0"/>
                <a:ea typeface="Tahoma" pitchFamily="34" charset="0"/>
                <a:cs typeface="Tahoma" pitchFamily="34" charset="0"/>
              </a:rPr>
              <a:t>результаты мониторинга эффективности и безопасности лекарственного </a:t>
            </a:r>
            <a:r>
              <a:rPr lang="ru-RU" altLang="ru-RU" sz="1400" smtClean="0">
                <a:latin typeface="Tahoma" pitchFamily="34" charset="0"/>
                <a:ea typeface="Tahoma" pitchFamily="34" charset="0"/>
                <a:cs typeface="Tahoma" pitchFamily="34" charset="0"/>
              </a:rPr>
              <a:t>	препарата </a:t>
            </a:r>
            <a:r>
              <a:rPr lang="ru-RU" altLang="ru-RU" sz="1400">
                <a:latin typeface="Tahoma" pitchFamily="34" charset="0"/>
                <a:ea typeface="Tahoma" pitchFamily="34" charset="0"/>
                <a:cs typeface="Tahoma" pitchFamily="34" charset="0"/>
              </a:rPr>
              <a:t>для медицинского применения, проводимого держателем или владельцем </a:t>
            </a:r>
            <a:r>
              <a:rPr lang="ru-RU" altLang="ru-RU" sz="1400" smtClean="0">
                <a:latin typeface="Tahoma" pitchFamily="34" charset="0"/>
                <a:ea typeface="Tahoma" pitchFamily="34" charset="0"/>
                <a:cs typeface="Tahoma" pitchFamily="34" charset="0"/>
              </a:rPr>
              <a:t>	регистрационного </a:t>
            </a:r>
            <a:r>
              <a:rPr lang="ru-RU" altLang="ru-RU" sz="1400">
                <a:latin typeface="Tahoma" pitchFamily="34" charset="0"/>
                <a:ea typeface="Tahoma" pitchFamily="34" charset="0"/>
                <a:cs typeface="Tahoma" pitchFamily="34" charset="0"/>
              </a:rPr>
              <a:t>удостоверения лекарственного препарата либо уполномоченным им </a:t>
            </a:r>
            <a:r>
              <a:rPr lang="ru-RU" altLang="ru-RU" sz="1400" smtClean="0">
                <a:latin typeface="Tahoma" pitchFamily="34" charset="0"/>
                <a:ea typeface="Tahoma" pitchFamily="34" charset="0"/>
                <a:cs typeface="Tahoma" pitchFamily="34" charset="0"/>
              </a:rPr>
              <a:t>	юридическим </a:t>
            </a:r>
            <a:r>
              <a:rPr lang="ru-RU" altLang="ru-RU" sz="1400">
                <a:latin typeface="Tahoma" pitchFamily="34" charset="0"/>
                <a:ea typeface="Tahoma" pitchFamily="34" charset="0"/>
                <a:cs typeface="Tahoma" pitchFamily="34" charset="0"/>
              </a:rPr>
              <a:t>лицом»</a:t>
            </a:r>
          </a:p>
          <a:p>
            <a:pPr>
              <a:defRPr/>
            </a:pPr>
            <a:r>
              <a:rPr lang="ru-RU" altLang="ru-RU" sz="1400">
                <a:latin typeface="Tahoma" pitchFamily="34" charset="0"/>
                <a:ea typeface="Tahoma" pitchFamily="34" charset="0"/>
                <a:cs typeface="Tahoma" pitchFamily="34" charset="0"/>
              </a:rPr>
              <a:t>	</a:t>
            </a:r>
            <a:r>
              <a:rPr lang="ru-RU" altLang="ru-RU" sz="1400" b="1">
                <a:latin typeface="Tahoma" pitchFamily="34" charset="0"/>
                <a:ea typeface="Tahoma" pitchFamily="34" charset="0"/>
                <a:cs typeface="Tahoma" pitchFamily="34" charset="0"/>
              </a:rPr>
              <a:t>Рекомендации</a:t>
            </a:r>
            <a:r>
              <a:rPr lang="ru-RU" altLang="ru-RU" sz="1400">
                <a:latin typeface="Tahoma" pitchFamily="34" charset="0"/>
                <a:ea typeface="Tahoma" pitchFamily="34" charset="0"/>
                <a:cs typeface="Tahoma" pitchFamily="34" charset="0"/>
              </a:rPr>
              <a:t>: </a:t>
            </a:r>
            <a:endParaRPr lang="ru-RU" altLang="ru-RU" sz="1400" smtClean="0">
              <a:latin typeface="Tahoma" pitchFamily="34" charset="0"/>
              <a:ea typeface="Tahoma" pitchFamily="34" charset="0"/>
              <a:cs typeface="Tahoma" pitchFamily="34" charset="0"/>
            </a:endParaRPr>
          </a:p>
          <a:p>
            <a:pPr>
              <a:defRPr/>
            </a:pPr>
            <a:r>
              <a:rPr lang="ru-RU" altLang="ru-RU" sz="1400" smtClean="0">
                <a:latin typeface="Tahoma" pitchFamily="34" charset="0"/>
                <a:ea typeface="Tahoma" pitchFamily="34" charset="0"/>
                <a:cs typeface="Tahoma" pitchFamily="34" charset="0"/>
              </a:rPr>
              <a:t>	</a:t>
            </a:r>
            <a:r>
              <a:rPr lang="ru-RU" altLang="ru-RU" sz="1400" smtClean="0">
                <a:solidFill>
                  <a:srgbClr val="FF0000"/>
                </a:solidFill>
                <a:latin typeface="Tahoma" pitchFamily="34" charset="0"/>
                <a:ea typeface="Tahoma" pitchFamily="34" charset="0"/>
                <a:cs typeface="Tahoma" pitchFamily="34" charset="0"/>
              </a:rPr>
              <a:t>2. Журнал </a:t>
            </a:r>
            <a:r>
              <a:rPr lang="ru-RU" altLang="ru-RU" sz="1400">
                <a:solidFill>
                  <a:srgbClr val="FF0000"/>
                </a:solidFill>
                <a:latin typeface="Tahoma" pitchFamily="34" charset="0"/>
                <a:ea typeface="Tahoma" pitchFamily="34" charset="0"/>
                <a:cs typeface="Tahoma" pitchFamily="34" charset="0"/>
              </a:rPr>
              <a:t>«Безопасность и риск фармактерапии», </a:t>
            </a:r>
            <a:r>
              <a:rPr lang="ru-RU" altLang="ru-RU" sz="1400" b="1">
                <a:solidFill>
                  <a:srgbClr val="FF0000"/>
                </a:solidFill>
                <a:latin typeface="Tahoma" pitchFamily="34" charset="0"/>
                <a:ea typeface="Tahoma" pitchFamily="34" charset="0"/>
                <a:cs typeface="Tahoma" pitchFamily="34" charset="0"/>
              </a:rPr>
              <a:t>2016, №3, с. </a:t>
            </a:r>
            <a:r>
              <a:rPr lang="ru-RU" altLang="ru-RU" sz="1400" b="1" smtClean="0">
                <a:solidFill>
                  <a:srgbClr val="FF0000"/>
                </a:solidFill>
                <a:latin typeface="Tahoma" pitchFamily="34" charset="0"/>
                <a:ea typeface="Tahoma" pitchFamily="34" charset="0"/>
                <a:cs typeface="Tahoma" pitchFamily="34" charset="0"/>
              </a:rPr>
              <a:t>14-21</a:t>
            </a:r>
            <a:r>
              <a:rPr lang="ru-RU" altLang="ru-RU" sz="1400" smtClean="0">
                <a:solidFill>
                  <a:srgbClr val="FF0000"/>
                </a:solidFill>
                <a:latin typeface="Tahoma" pitchFamily="34" charset="0"/>
                <a:ea typeface="Tahoma" pitchFamily="34" charset="0"/>
                <a:cs typeface="Tahoma" pitchFamily="34" charset="0"/>
              </a:rPr>
              <a:t>.</a:t>
            </a:r>
            <a:endParaRPr lang="ru-RU" altLang="ru-RU" sz="1400">
              <a:solidFill>
                <a:srgbClr val="FF0000"/>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142976" y="142852"/>
            <a:ext cx="7929586" cy="830997"/>
          </a:xfrm>
          <a:prstGeom prst="rect">
            <a:avLst/>
          </a:prstGeom>
          <a:noFill/>
          <a:ln w="9525">
            <a:noFill/>
            <a:miter lim="800000"/>
            <a:headEnd/>
            <a:tailEnd/>
          </a:ln>
        </p:spPr>
        <p:txBody>
          <a:bodyPr wrap="square">
            <a:spAutoFit/>
          </a:bodyPr>
          <a:lstStyle/>
          <a:p>
            <a:pPr eaLnBrk="1" hangingPunct="1"/>
            <a:r>
              <a:rPr lang="ru-RU" sz="3200" b="1" smtClean="0">
                <a:solidFill>
                  <a:schemeClr val="tx2"/>
                </a:solidFill>
                <a:latin typeface="Tahoma" pitchFamily="34" charset="0"/>
                <a:cs typeface="Tahoma" pitchFamily="34" charset="0"/>
              </a:rPr>
              <a:t>Правила оформления документов</a:t>
            </a:r>
          </a:p>
          <a:p>
            <a:pPr eaLnBrk="1" hangingPunct="1"/>
            <a:r>
              <a:rPr lang="en-US" sz="1600" smtClean="0">
                <a:latin typeface="Tahoma" pitchFamily="34" charset="0"/>
                <a:cs typeface="Tahoma" pitchFamily="34" charset="0"/>
              </a:rPr>
              <a:t>(</a:t>
            </a:r>
            <a:r>
              <a:rPr lang="ru-RU" sz="1600" smtClean="0">
                <a:latin typeface="Tahoma" pitchFamily="34" charset="0"/>
                <a:cs typeface="Tahoma" pitchFamily="34" charset="0"/>
              </a:rPr>
              <a:t>Правила регистрации и экспертизы, Приложение 5, Разделы </a:t>
            </a:r>
            <a:r>
              <a:rPr lang="en-US" sz="1600" smtClean="0">
                <a:latin typeface="Tahoma" pitchFamily="34" charset="0"/>
                <a:cs typeface="Tahoma" pitchFamily="34" charset="0"/>
              </a:rPr>
              <a:t>III</a:t>
            </a:r>
            <a:r>
              <a:rPr lang="ru-RU" sz="1600" smtClean="0">
                <a:latin typeface="Tahoma" pitchFamily="34" charset="0"/>
                <a:cs typeface="Tahoma" pitchFamily="34" charset="0"/>
              </a:rPr>
              <a:t> - </a:t>
            </a:r>
            <a:r>
              <a:rPr lang="en-US" sz="1600" smtClean="0">
                <a:latin typeface="Tahoma" pitchFamily="34" charset="0"/>
                <a:cs typeface="Tahoma" pitchFamily="34" charset="0"/>
              </a:rPr>
              <a:t>VIII</a:t>
            </a:r>
            <a:r>
              <a:rPr lang="ru-RU" sz="1600" smtClean="0">
                <a:latin typeface="Tahoma" pitchFamily="34" charset="0"/>
                <a:cs typeface="Tahoma" pitchFamily="34" charset="0"/>
              </a:rPr>
              <a:t>)</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500174"/>
            <a:ext cx="9144000" cy="4031873"/>
          </a:xfrm>
          <a:prstGeom prst="rect">
            <a:avLst/>
          </a:prstGeom>
          <a:noFill/>
        </p:spPr>
        <p:txBody>
          <a:bodyPr wrap="square">
            <a:spAutoFit/>
          </a:bodyPr>
          <a:lstStyle/>
          <a:p>
            <a:r>
              <a:rPr lang="ru-RU" sz="1600" b="1" smtClean="0"/>
              <a:t>Размер бумаги</a:t>
            </a:r>
            <a:r>
              <a:rPr lang="ru-RU" sz="1600" smtClean="0"/>
              <a:t>: формат A4. </a:t>
            </a:r>
          </a:p>
          <a:p>
            <a:endParaRPr lang="ru-RU" sz="1600" smtClean="0"/>
          </a:p>
          <a:p>
            <a:r>
              <a:rPr lang="ru-RU" sz="1600" b="1" smtClean="0"/>
              <a:t>Границы</a:t>
            </a:r>
            <a:r>
              <a:rPr lang="ru-RU" sz="1600" smtClean="0"/>
              <a:t>: левая – 3 см, правая – 1,5 см, верхняя и нижняя – 2 см.</a:t>
            </a:r>
          </a:p>
          <a:p>
            <a:endParaRPr lang="ru-RU" sz="1600" smtClean="0"/>
          </a:p>
          <a:p>
            <a:r>
              <a:rPr lang="ru-RU" sz="1600" b="1" smtClean="0"/>
              <a:t>Шрифт</a:t>
            </a:r>
            <a:r>
              <a:rPr lang="ru-RU" sz="1600" smtClean="0"/>
              <a:t> - Times New Roman, 12 пт. </a:t>
            </a:r>
          </a:p>
          <a:p>
            <a:endParaRPr lang="ru-RU" sz="1600" smtClean="0"/>
          </a:p>
          <a:p>
            <a:r>
              <a:rPr lang="ru-RU" sz="1600" b="1" smtClean="0"/>
              <a:t>Нумерация</a:t>
            </a:r>
            <a:r>
              <a:rPr lang="ru-RU" sz="1600" smtClean="0"/>
              <a:t>: каждой страницы, начиная с первой.</a:t>
            </a:r>
          </a:p>
          <a:p>
            <a:endParaRPr lang="ru-RU" sz="1600" b="1" smtClean="0">
              <a:solidFill>
                <a:srgbClr val="FF0000"/>
              </a:solidFill>
              <a:latin typeface="Tahoma" pitchFamily="34" charset="0"/>
              <a:ea typeface="Tahoma" pitchFamily="34" charset="0"/>
              <a:cs typeface="Tahoma" pitchFamily="34" charset="0"/>
            </a:endParaRPr>
          </a:p>
          <a:p>
            <a:r>
              <a:rPr lang="ru-RU" sz="1600" b="1" smtClean="0"/>
              <a:t>Колонтитулы</a:t>
            </a:r>
            <a:r>
              <a:rPr lang="ru-RU" sz="1600" smtClean="0"/>
              <a:t>: обязательны верхний или нижний, с кратким отражением содержания.</a:t>
            </a:r>
          </a:p>
          <a:p>
            <a:endParaRPr lang="ru-RU" sz="1600" smtClean="0"/>
          </a:p>
          <a:p>
            <a:r>
              <a:rPr lang="ru-RU" sz="1600" b="1" smtClean="0"/>
              <a:t>Сокращения, аббревиатуры</a:t>
            </a:r>
            <a:r>
              <a:rPr lang="ru-RU" sz="1600" smtClean="0"/>
              <a:t>: расшифровывать при их первом упоминании в каждом модуле. </a:t>
            </a:r>
          </a:p>
          <a:p>
            <a:endParaRPr lang="ru-RU" sz="1600" smtClean="0"/>
          </a:p>
          <a:p>
            <a:r>
              <a:rPr lang="ru-RU" sz="1600" b="1" smtClean="0"/>
              <a:t>Ссылки</a:t>
            </a:r>
            <a:r>
              <a:rPr lang="ru-RU" sz="1600" smtClean="0"/>
              <a:t>: приводить в соответствии с действующей редакцией Единых требований к рукописям, представляемым в биомедицинские журналы, Международного комитета редакторов медицинских журналов (МКРМЖ).</a:t>
            </a:r>
            <a:endParaRPr lang="ru-RU" sz="1600" b="1" smtClean="0">
              <a:solidFill>
                <a:srgbClr val="FF0000"/>
              </a:solidFill>
              <a:latin typeface="Tahoma" pitchFamily="34" charset="0"/>
              <a:ea typeface="Tahoma" pitchFamily="34" charset="0"/>
              <a:cs typeface="Tahoma" pitchFamily="34" charset="0"/>
            </a:endParaRPr>
          </a:p>
        </p:txBody>
      </p:sp>
      <p:cxnSp>
        <p:nvCxnSpPr>
          <p:cNvPr id="9" name="Прямая соединительная линия 8"/>
          <p:cNvCxnSpPr/>
          <p:nvPr/>
        </p:nvCxnSpPr>
        <p:spPr>
          <a:xfrm>
            <a:off x="142844" y="1071546"/>
            <a:ext cx="885828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214438" y="285728"/>
            <a:ext cx="7929562" cy="461665"/>
          </a:xfrm>
          <a:prstGeom prst="rect">
            <a:avLst/>
          </a:prstGeom>
          <a:noFill/>
          <a:ln w="9525">
            <a:noFill/>
            <a:miter lim="800000"/>
            <a:headEnd/>
            <a:tailEnd/>
          </a:ln>
        </p:spPr>
        <p:txBody>
          <a:bodyPr>
            <a:spAutoFit/>
          </a:bodyPr>
          <a:lstStyle/>
          <a:p>
            <a:pPr eaLnBrk="1" hangingPunct="1"/>
            <a:r>
              <a:rPr lang="ru-RU" sz="2400" b="1" smtClean="0">
                <a:solidFill>
                  <a:schemeClr val="tx2"/>
                </a:solidFill>
                <a:latin typeface="Tahoma" pitchFamily="34" charset="0"/>
                <a:cs typeface="Tahoma" pitchFamily="34" charset="0"/>
              </a:rPr>
              <a:t>1. План управления рисками (ПУР)</a:t>
            </a:r>
            <a:endParaRPr lang="ru-RU" sz="2400" b="1">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pic>
        <p:nvPicPr>
          <p:cNvPr id="1028" name="Picture 4"/>
          <p:cNvPicPr>
            <a:picLocks noChangeAspect="1" noChangeArrowheads="1"/>
          </p:cNvPicPr>
          <p:nvPr/>
        </p:nvPicPr>
        <p:blipFill>
          <a:blip r:embed="rId3"/>
          <a:srcRect/>
          <a:stretch>
            <a:fillRect/>
          </a:stretch>
        </p:blipFill>
        <p:spPr bwMode="auto">
          <a:xfrm>
            <a:off x="1" y="1643050"/>
            <a:ext cx="9144000" cy="4341581"/>
          </a:xfrm>
          <a:prstGeom prst="rect">
            <a:avLst/>
          </a:prstGeom>
          <a:noFill/>
          <a:ln w="9525">
            <a:noFill/>
            <a:miter lim="800000"/>
            <a:headEnd/>
            <a:tailEnd/>
          </a:ln>
          <a:effectLst/>
        </p:spPr>
      </p:pic>
      <p:sp>
        <p:nvSpPr>
          <p:cNvPr id="7" name="Прямоугольник 6"/>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214438" y="214290"/>
            <a:ext cx="7929562" cy="461665"/>
          </a:xfrm>
          <a:prstGeom prst="rect">
            <a:avLst/>
          </a:prstGeom>
          <a:noFill/>
          <a:ln w="9525">
            <a:noFill/>
            <a:miter lim="800000"/>
            <a:headEnd/>
            <a:tailEnd/>
          </a:ln>
        </p:spPr>
        <p:txBody>
          <a:bodyPr>
            <a:spAutoFit/>
          </a:bodyPr>
          <a:lstStyle/>
          <a:p>
            <a:pPr eaLnBrk="1" hangingPunct="1"/>
            <a:r>
              <a:rPr lang="ru-RU" sz="2400" b="1" smtClean="0">
                <a:solidFill>
                  <a:schemeClr val="tx2"/>
                </a:solidFill>
                <a:latin typeface="Tahoma" pitchFamily="34" charset="0"/>
                <a:cs typeface="Tahoma" pitchFamily="34" charset="0"/>
              </a:rPr>
              <a:t>2. Документ о системе фармаконадзора</a:t>
            </a:r>
            <a:endParaRPr lang="ru-RU" sz="2400" b="1">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pic>
        <p:nvPicPr>
          <p:cNvPr id="2050" name="Picture 2"/>
          <p:cNvPicPr>
            <a:picLocks noChangeAspect="1" noChangeArrowheads="1"/>
          </p:cNvPicPr>
          <p:nvPr/>
        </p:nvPicPr>
        <p:blipFill>
          <a:blip r:embed="rId3"/>
          <a:srcRect/>
          <a:stretch>
            <a:fillRect/>
          </a:stretch>
        </p:blipFill>
        <p:spPr bwMode="auto">
          <a:xfrm>
            <a:off x="857224" y="1714487"/>
            <a:ext cx="7500990" cy="4847373"/>
          </a:xfrm>
          <a:prstGeom prst="rect">
            <a:avLst/>
          </a:prstGeom>
          <a:noFill/>
          <a:ln w="9525">
            <a:noFill/>
            <a:miter lim="800000"/>
            <a:headEnd/>
            <a:tailEnd/>
          </a:ln>
          <a:effectLst/>
        </p:spPr>
      </p:pic>
      <p:sp>
        <p:nvSpPr>
          <p:cNvPr id="8" name="Прямоугольник 7"/>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214438" y="0"/>
            <a:ext cx="7929562" cy="830997"/>
          </a:xfrm>
          <a:prstGeom prst="rect">
            <a:avLst/>
          </a:prstGeom>
          <a:noFill/>
          <a:ln w="9525">
            <a:noFill/>
            <a:miter lim="800000"/>
            <a:headEnd/>
            <a:tailEnd/>
          </a:ln>
        </p:spPr>
        <p:txBody>
          <a:bodyPr>
            <a:spAutoFit/>
          </a:bodyPr>
          <a:lstStyle/>
          <a:p>
            <a:pPr eaLnBrk="1" hangingPunct="1"/>
            <a:r>
              <a:rPr lang="ru-RU" sz="2400" b="1" smtClean="0">
                <a:solidFill>
                  <a:schemeClr val="tx2"/>
                </a:solidFill>
                <a:latin typeface="Tahoma" pitchFamily="34" charset="0"/>
                <a:cs typeface="Tahoma" pitchFamily="34" charset="0"/>
              </a:rPr>
              <a:t>3. Документ, содержащий результаты мониторинга безопасности</a:t>
            </a:r>
            <a:endParaRPr lang="ru-RU" sz="2400" b="1">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pic>
        <p:nvPicPr>
          <p:cNvPr id="3074" name="Picture 2"/>
          <p:cNvPicPr>
            <a:picLocks noChangeAspect="1" noChangeArrowheads="1"/>
          </p:cNvPicPr>
          <p:nvPr/>
        </p:nvPicPr>
        <p:blipFill>
          <a:blip r:embed="rId3"/>
          <a:srcRect/>
          <a:stretch>
            <a:fillRect/>
          </a:stretch>
        </p:blipFill>
        <p:spPr bwMode="auto">
          <a:xfrm>
            <a:off x="285720" y="1714488"/>
            <a:ext cx="8541749" cy="4871051"/>
          </a:xfrm>
          <a:prstGeom prst="rect">
            <a:avLst/>
          </a:prstGeom>
          <a:noFill/>
          <a:ln w="9525">
            <a:noFill/>
            <a:miter lim="800000"/>
            <a:headEnd/>
            <a:tailEnd/>
          </a:ln>
          <a:effectLst/>
        </p:spPr>
      </p:pic>
      <p:sp>
        <p:nvSpPr>
          <p:cNvPr id="8" name="Прямоугольник 7"/>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2"/>
          <a:srcRect/>
          <a:stretch>
            <a:fillRect/>
          </a:stretch>
        </p:blipFill>
        <p:spPr bwMode="auto">
          <a:xfrm>
            <a:off x="4714876" y="928670"/>
            <a:ext cx="4000528" cy="5625962"/>
          </a:xfrm>
          <a:prstGeom prst="rect">
            <a:avLst/>
          </a:prstGeom>
          <a:noFill/>
          <a:ln w="9525">
            <a:noFill/>
            <a:miter lim="800000"/>
            <a:headEnd/>
            <a:tailEnd/>
          </a:ln>
          <a:effectLst/>
        </p:spPr>
      </p:pic>
      <p:pic>
        <p:nvPicPr>
          <p:cNvPr id="1030" name="Picture 6"/>
          <p:cNvPicPr>
            <a:picLocks noChangeAspect="1" noChangeArrowheads="1"/>
          </p:cNvPicPr>
          <p:nvPr/>
        </p:nvPicPr>
        <p:blipFill>
          <a:blip r:embed="rId3"/>
          <a:srcRect/>
          <a:stretch>
            <a:fillRect/>
          </a:stretch>
        </p:blipFill>
        <p:spPr bwMode="auto">
          <a:xfrm>
            <a:off x="357158" y="1098790"/>
            <a:ext cx="3857652" cy="5444881"/>
          </a:xfrm>
          <a:prstGeom prst="rect">
            <a:avLst/>
          </a:prstGeom>
          <a:noFill/>
          <a:ln w="9525">
            <a:noFill/>
            <a:miter lim="800000"/>
            <a:headEnd/>
            <a:tailEnd/>
          </a:ln>
          <a:effectLst/>
        </p:spPr>
      </p:pic>
      <p:sp>
        <p:nvSpPr>
          <p:cNvPr id="4098" name="TextBox 3"/>
          <p:cNvSpPr txBox="1">
            <a:spLocks noChangeArrowheads="1"/>
          </p:cNvSpPr>
          <p:nvPr/>
        </p:nvSpPr>
        <p:spPr bwMode="auto">
          <a:xfrm>
            <a:off x="1214438" y="0"/>
            <a:ext cx="7929562" cy="1077218"/>
          </a:xfrm>
          <a:prstGeom prst="rect">
            <a:avLst/>
          </a:prstGeom>
          <a:noFill/>
          <a:ln w="9525">
            <a:noFill/>
            <a:miter lim="800000"/>
            <a:headEnd/>
            <a:tailEnd/>
          </a:ln>
        </p:spPr>
        <p:txBody>
          <a:bodyPr>
            <a:spAutoFit/>
          </a:bodyPr>
          <a:lstStyle/>
          <a:p>
            <a:r>
              <a:rPr lang="ru-RU" sz="3200" b="1" smtClean="0">
                <a:solidFill>
                  <a:schemeClr val="tx2"/>
                </a:solidFill>
                <a:latin typeface="+mn-lt"/>
              </a:rPr>
              <a:t>Проведение экспертизы – </a:t>
            </a:r>
          </a:p>
          <a:p>
            <a:r>
              <a:rPr lang="ru-RU" sz="3200" b="1" smtClean="0">
                <a:solidFill>
                  <a:srgbClr val="FF0000"/>
                </a:solidFill>
                <a:latin typeface="+mn-lt"/>
              </a:rPr>
              <a:t>СОПы и Рабочие инструкции</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4"/>
          <a:srcRect/>
          <a:stretch>
            <a:fillRect/>
          </a:stretch>
        </p:blipFill>
        <p:spPr bwMode="auto">
          <a:xfrm>
            <a:off x="0" y="0"/>
            <a:ext cx="928688" cy="1011238"/>
          </a:xfrm>
          <a:prstGeom prst="rect">
            <a:avLst/>
          </a:prstGeom>
          <a:noFill/>
          <a:ln w="9525">
            <a:noFill/>
            <a:miter lim="800000"/>
            <a:headEnd/>
            <a:tailEnd/>
          </a:ln>
        </p:spPr>
      </p:pic>
      <p:sp>
        <p:nvSpPr>
          <p:cNvPr id="15" name="Прямоугольник 14"/>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Прямая со стрелкой 49"/>
          <p:cNvCxnSpPr/>
          <p:nvPr/>
        </p:nvCxnSpPr>
        <p:spPr>
          <a:xfrm rot="16200000" flipH="1">
            <a:off x="2393142" y="1535893"/>
            <a:ext cx="357190" cy="2"/>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52" name="Прямая со стрелкой 51"/>
          <p:cNvCxnSpPr/>
          <p:nvPr/>
        </p:nvCxnSpPr>
        <p:spPr>
          <a:xfrm rot="16200000" flipH="1">
            <a:off x="5107784" y="1535893"/>
            <a:ext cx="357190" cy="2"/>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39" name="Прямая со стрелкой 38"/>
          <p:cNvCxnSpPr/>
          <p:nvPr/>
        </p:nvCxnSpPr>
        <p:spPr>
          <a:xfrm rot="10800000">
            <a:off x="2000232" y="6429396"/>
            <a:ext cx="5000660"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3357554" y="6286520"/>
            <a:ext cx="3357586" cy="461665"/>
          </a:xfrm>
          <a:prstGeom prst="rect">
            <a:avLst/>
          </a:prstGeom>
          <a:solidFill>
            <a:schemeClr val="bg1"/>
          </a:solidFill>
          <a:ln>
            <a:solidFill>
              <a:schemeClr val="accent1"/>
            </a:solidFill>
          </a:ln>
          <a:scene3d>
            <a:camera prst="orthographicFront"/>
            <a:lightRig rig="threePt" dir="t"/>
          </a:scene3d>
          <a:sp3d>
            <a:bevelT/>
          </a:sp3d>
        </p:spPr>
        <p:txBody>
          <a:bodyPr wrap="square" rtlCol="0">
            <a:spAutoFit/>
          </a:bodyPr>
          <a:lstStyle/>
          <a:p>
            <a:pPr algn="ctr"/>
            <a:r>
              <a:rPr lang="ru-RU" sz="1200" smtClean="0">
                <a:latin typeface="Tahoma" pitchFamily="34" charset="0"/>
                <a:ea typeface="Tahoma" pitchFamily="34" charset="0"/>
                <a:cs typeface="Tahoma" pitchFamily="34" charset="0"/>
              </a:rPr>
              <a:t>Возможен  запрос  копии МФСФ (п. 150), </a:t>
            </a:r>
          </a:p>
          <a:p>
            <a:pPr algn="ctr"/>
            <a:r>
              <a:rPr lang="ru-RU" sz="1200" smtClean="0">
                <a:latin typeface="Tahoma" pitchFamily="34" charset="0"/>
                <a:ea typeface="Tahoma" pitchFamily="34" charset="0"/>
                <a:cs typeface="Tahoma" pitchFamily="34" charset="0"/>
              </a:rPr>
              <a:t>срок предоставления - 10 </a:t>
            </a:r>
            <a:r>
              <a:rPr lang="ru-RU" sz="1200" u="sng" smtClean="0">
                <a:latin typeface="Tahoma" pitchFamily="34" charset="0"/>
                <a:ea typeface="Tahoma" pitchFamily="34" charset="0"/>
                <a:cs typeface="Tahoma" pitchFamily="34" charset="0"/>
              </a:rPr>
              <a:t>рабочих</a:t>
            </a:r>
            <a:r>
              <a:rPr lang="ru-RU" sz="1200" smtClean="0">
                <a:latin typeface="Tahoma" pitchFamily="34" charset="0"/>
                <a:ea typeface="Tahoma" pitchFamily="34" charset="0"/>
                <a:cs typeface="Tahoma" pitchFamily="34" charset="0"/>
              </a:rPr>
              <a:t> дней</a:t>
            </a:r>
            <a:endParaRPr lang="ru-RU" sz="1200">
              <a:latin typeface="Tahoma" pitchFamily="34" charset="0"/>
              <a:ea typeface="Tahoma" pitchFamily="34" charset="0"/>
              <a:cs typeface="Tahoma" pitchFamily="34" charset="0"/>
            </a:endParaRPr>
          </a:p>
        </p:txBody>
      </p:sp>
      <p:cxnSp>
        <p:nvCxnSpPr>
          <p:cNvPr id="49" name="Прямая со стрелкой 48"/>
          <p:cNvCxnSpPr/>
          <p:nvPr/>
        </p:nvCxnSpPr>
        <p:spPr>
          <a:xfrm>
            <a:off x="4429124" y="2498718"/>
            <a:ext cx="2000264"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47" name="Прямая со стрелкой 46"/>
          <p:cNvCxnSpPr/>
          <p:nvPr/>
        </p:nvCxnSpPr>
        <p:spPr>
          <a:xfrm rot="5400000">
            <a:off x="4012408" y="3129748"/>
            <a:ext cx="831843"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46" name="Прямая со стрелкой 45"/>
          <p:cNvCxnSpPr/>
          <p:nvPr/>
        </p:nvCxnSpPr>
        <p:spPr>
          <a:xfrm rot="5400000">
            <a:off x="2440772" y="3129748"/>
            <a:ext cx="831843"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41" name="Прямая со стрелкой 40"/>
          <p:cNvCxnSpPr/>
          <p:nvPr/>
        </p:nvCxnSpPr>
        <p:spPr>
          <a:xfrm>
            <a:off x="4071934" y="5857892"/>
            <a:ext cx="571504"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rot="16200000" flipH="1">
            <a:off x="571473" y="4357694"/>
            <a:ext cx="857257" cy="2"/>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p:cNvCxnSpPr>
            <a:endCxn id="23" idx="0"/>
          </p:cNvCxnSpPr>
          <p:nvPr/>
        </p:nvCxnSpPr>
        <p:spPr>
          <a:xfrm rot="5400000">
            <a:off x="584179" y="3130541"/>
            <a:ext cx="831843"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p:cNvCxnSpPr/>
          <p:nvPr/>
        </p:nvCxnSpPr>
        <p:spPr>
          <a:xfrm>
            <a:off x="1714480" y="5857892"/>
            <a:ext cx="571504" cy="1588"/>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rot="16200000" flipH="1">
            <a:off x="821506" y="1535892"/>
            <a:ext cx="357190" cy="2"/>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
        <p:nvSpPr>
          <p:cNvPr id="5123"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5124"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5131" name="TextBox 19"/>
          <p:cNvSpPr txBox="1">
            <a:spLocks noChangeArrowheads="1"/>
          </p:cNvSpPr>
          <p:nvPr/>
        </p:nvSpPr>
        <p:spPr bwMode="auto">
          <a:xfrm>
            <a:off x="173940" y="1656497"/>
            <a:ext cx="5826819" cy="1569660"/>
          </a:xfrm>
          <a:prstGeom prst="rect">
            <a:avLst/>
          </a:prstGeom>
          <a:solidFill>
            <a:schemeClr val="bg1"/>
          </a:solidFill>
          <a:ln w="9525">
            <a:solidFill>
              <a:schemeClr val="accent1"/>
            </a:solidFill>
            <a:miter lim="800000"/>
            <a:headEnd/>
            <a:tailEnd/>
          </a:ln>
        </p:spPr>
        <p:txBody>
          <a:bodyPr wrap="square">
            <a:spAutoFit/>
          </a:bodyPr>
          <a:lstStyle/>
          <a:p>
            <a:pPr algn="ctr"/>
            <a:r>
              <a:rPr lang="ru-RU" sz="1200" b="1" smtClean="0">
                <a:latin typeface="Tahoma" pitchFamily="34" charset="0"/>
                <a:ea typeface="Tahoma" pitchFamily="34" charset="0"/>
                <a:cs typeface="Tahoma" pitchFamily="34" charset="0"/>
              </a:rPr>
              <a:t>Правила регистрации и экспертизы</a:t>
            </a:r>
            <a:r>
              <a:rPr lang="ru-RU" sz="1200" smtClean="0">
                <a:latin typeface="Tahoma" pitchFamily="34" charset="0"/>
                <a:ea typeface="Tahoma" pitchFamily="34" charset="0"/>
                <a:cs typeface="Tahoma" pitchFamily="34" charset="0"/>
              </a:rPr>
              <a:t> ЛС для МП (Приложение 1 к Решению Совета ЕАЭК от 3.11.2016 № 78), </a:t>
            </a:r>
            <a:r>
              <a:rPr lang="ru-RU" sz="1200" b="1" smtClean="0">
                <a:latin typeface="Tahoma" pitchFamily="34" charset="0"/>
                <a:ea typeface="Tahoma" pitchFamily="34" charset="0"/>
                <a:cs typeface="Tahoma" pitchFamily="34" charset="0"/>
              </a:rPr>
              <a:t>Модуль 1 рег. досье: Административная информация</a:t>
            </a:r>
            <a:r>
              <a:rPr lang="ru-RU" sz="1200" smtClean="0">
                <a:latin typeface="Tahoma" pitchFamily="34" charset="0"/>
                <a:ea typeface="Tahoma" pitchFamily="34" charset="0"/>
                <a:cs typeface="Tahoma" pitchFamily="34" charset="0"/>
              </a:rPr>
              <a:t> – представляется </a:t>
            </a:r>
            <a:r>
              <a:rPr lang="ru-RU" sz="1200" u="sng" smtClean="0">
                <a:latin typeface="Tahoma" pitchFamily="34" charset="0"/>
                <a:ea typeface="Tahoma" pitchFamily="34" charset="0"/>
                <a:cs typeface="Tahoma" pitchFamily="34" charset="0"/>
              </a:rPr>
              <a:t>на бумажном носителе</a:t>
            </a:r>
            <a:r>
              <a:rPr lang="ru-RU" sz="1200" smtClean="0">
                <a:latin typeface="Tahoma" pitchFamily="34" charset="0"/>
                <a:ea typeface="Tahoma" pitchFamily="34" charset="0"/>
                <a:cs typeface="Tahoma" pitchFamily="34" charset="0"/>
              </a:rPr>
              <a:t>, кроме ПУР и двух МФ: МФ производственной площадки и МФ системы фармаконадзора ДРУ.</a:t>
            </a:r>
          </a:p>
          <a:p>
            <a:pPr algn="ctr"/>
            <a:r>
              <a:rPr lang="ru-RU" sz="1200" smtClean="0">
                <a:latin typeface="Tahoma" pitchFamily="34" charset="0"/>
                <a:ea typeface="Tahoma" pitchFamily="34" charset="0"/>
                <a:cs typeface="Tahoma" pitchFamily="34" charset="0"/>
              </a:rPr>
              <a:t>При подтверждении регистрации – модули 1 и 2 представляются </a:t>
            </a:r>
          </a:p>
          <a:p>
            <a:pPr algn="ctr"/>
            <a:r>
              <a:rPr lang="ru-RU" sz="1200" u="sng" smtClean="0">
                <a:latin typeface="Tahoma" pitchFamily="34" charset="0"/>
                <a:ea typeface="Tahoma" pitchFamily="34" charset="0"/>
                <a:cs typeface="Tahoma" pitchFamily="34" charset="0"/>
              </a:rPr>
              <a:t>на электронном носителе</a:t>
            </a:r>
            <a:r>
              <a:rPr lang="ru-RU" sz="1200" smtClean="0">
                <a:latin typeface="Tahoma" pitchFamily="34" charset="0"/>
                <a:ea typeface="Tahoma" pitchFamily="34" charset="0"/>
                <a:cs typeface="Tahoma" pitchFamily="34" charset="0"/>
              </a:rPr>
              <a:t> (п. 127 Правил регистрации и экспертизы).</a:t>
            </a:r>
          </a:p>
          <a:p>
            <a:pPr algn="ctr"/>
            <a:r>
              <a:rPr lang="ru-RU" sz="1200" smtClean="0">
                <a:latin typeface="Tahoma" pitchFamily="34" charset="0"/>
                <a:ea typeface="Tahoma" pitchFamily="34" charset="0"/>
                <a:cs typeface="Tahoma" pitchFamily="34" charset="0"/>
              </a:rPr>
              <a:t>При приведении досье в соответствие - модуль 1 </a:t>
            </a:r>
            <a:r>
              <a:rPr lang="ru-RU" sz="1200" u="sng" smtClean="0">
                <a:latin typeface="Tahoma" pitchFamily="34" charset="0"/>
                <a:ea typeface="Tahoma" pitchFamily="34" charset="0"/>
                <a:cs typeface="Tahoma" pitchFamily="34" charset="0"/>
              </a:rPr>
              <a:t>на бумажном носителе</a:t>
            </a:r>
            <a:r>
              <a:rPr lang="ru-RU" sz="1200" smtClean="0">
                <a:latin typeface="Tahoma" pitchFamily="34" charset="0"/>
                <a:ea typeface="Tahoma" pitchFamily="34" charset="0"/>
                <a:cs typeface="Tahoma" pitchFamily="34" charset="0"/>
              </a:rPr>
              <a:t> для обращения ЛП в стране ЕАЭС, где он зарегистрирован  (п. 175). </a:t>
            </a:r>
            <a:endParaRPr lang="ru-RU" sz="1200">
              <a:latin typeface="Tahoma" pitchFamily="34" charset="0"/>
              <a:ea typeface="Tahoma" pitchFamily="34" charset="0"/>
              <a:cs typeface="Tahoma" pitchFamily="34" charset="0"/>
            </a:endParaRPr>
          </a:p>
        </p:txBody>
      </p:sp>
      <p:sp>
        <p:nvSpPr>
          <p:cNvPr id="23" name="TextBox 22"/>
          <p:cNvSpPr txBox="1"/>
          <p:nvPr/>
        </p:nvSpPr>
        <p:spPr>
          <a:xfrm>
            <a:off x="142844" y="3546463"/>
            <a:ext cx="1714512" cy="954107"/>
          </a:xfrm>
          <a:prstGeom prst="rect">
            <a:avLst/>
          </a:prstGeom>
          <a:solidFill>
            <a:srgbClr val="66FF33"/>
          </a:solidFill>
          <a:scene3d>
            <a:camera prst="orthographicFront"/>
            <a:lightRig rig="threePt" dir="t"/>
          </a:scene3d>
          <a:sp3d>
            <a:bevelT/>
          </a:sp3d>
        </p:spPr>
        <p:txBody>
          <a:bodyPr>
            <a:spAutoFit/>
          </a:bodyPr>
          <a:lstStyle/>
          <a:p>
            <a:r>
              <a:rPr lang="ru-RU" sz="1400" smtClean="0">
                <a:latin typeface="Tahoma" pitchFamily="34" charset="0"/>
                <a:ea typeface="Tahoma" pitchFamily="34" charset="0"/>
                <a:cs typeface="Tahoma" pitchFamily="34" charset="0"/>
              </a:rPr>
              <a:t>ДРУ </a:t>
            </a:r>
            <a:r>
              <a:rPr lang="ru-RU" sz="1400" b="1" smtClean="0">
                <a:latin typeface="Tahoma" pitchFamily="34" charset="0"/>
                <a:ea typeface="Tahoma" pitchFamily="34" charset="0"/>
                <a:cs typeface="Tahoma" pitchFamily="34" charset="0"/>
              </a:rPr>
              <a:t>впервые </a:t>
            </a:r>
            <a:r>
              <a:rPr lang="ru-RU" sz="1400" smtClean="0">
                <a:latin typeface="Tahoma" pitchFamily="34" charset="0"/>
                <a:ea typeface="Tahoma" pitchFamily="34" charset="0"/>
                <a:cs typeface="Tahoma" pitchFamily="34" charset="0"/>
              </a:rPr>
              <a:t>подает заявку на регистрацию ЛП на рынок ЕАЭС</a:t>
            </a:r>
            <a:endParaRPr lang="ru-RU" sz="1400">
              <a:latin typeface="Tahoma" pitchFamily="34" charset="0"/>
              <a:ea typeface="Tahoma" pitchFamily="34" charset="0"/>
              <a:cs typeface="Tahoma" pitchFamily="34" charset="0"/>
            </a:endParaRPr>
          </a:p>
        </p:txBody>
      </p:sp>
      <p:sp>
        <p:nvSpPr>
          <p:cNvPr id="26" name="TextBox 25"/>
          <p:cNvSpPr txBox="1"/>
          <p:nvPr/>
        </p:nvSpPr>
        <p:spPr>
          <a:xfrm>
            <a:off x="2285984" y="5500702"/>
            <a:ext cx="2071702" cy="646331"/>
          </a:xfrm>
          <a:prstGeom prst="rect">
            <a:avLst/>
          </a:prstGeom>
          <a:solidFill>
            <a:srgbClr val="66FF33"/>
          </a:solidFill>
          <a:scene3d>
            <a:camera prst="orthographicFront"/>
            <a:lightRig rig="threePt" dir="t"/>
          </a:scene3d>
          <a:sp3d>
            <a:bevelT/>
          </a:sp3d>
        </p:spPr>
        <p:txBody>
          <a:bodyPr>
            <a:spAutoFit/>
          </a:bodyPr>
          <a:lstStyle/>
          <a:p>
            <a:r>
              <a:rPr lang="ru-RU" sz="1200" smtClean="0">
                <a:latin typeface="Tahoma" pitchFamily="34" charset="0"/>
                <a:ea typeface="Tahoma" pitchFamily="34" charset="0"/>
                <a:cs typeface="Tahoma" pitchFamily="34" charset="0"/>
              </a:rPr>
              <a:t>При </a:t>
            </a:r>
            <a:r>
              <a:rPr lang="ru-RU" sz="1200" b="1" smtClean="0">
                <a:latin typeface="Tahoma" pitchFamily="34" charset="0"/>
                <a:ea typeface="Tahoma" pitchFamily="34" charset="0"/>
                <a:cs typeface="Tahoma" pitchFamily="34" charset="0"/>
              </a:rPr>
              <a:t>последующих </a:t>
            </a:r>
            <a:r>
              <a:rPr lang="ru-RU" sz="1200" smtClean="0">
                <a:latin typeface="Tahoma" pitchFamily="34" charset="0"/>
                <a:ea typeface="Tahoma" pitchFamily="34" charset="0"/>
                <a:cs typeface="Tahoma" pitchFamily="34" charset="0"/>
              </a:rPr>
              <a:t>заявках на регистрацию ЛП от имени данного ДРУ</a:t>
            </a:r>
            <a:endParaRPr lang="ru-RU" sz="1200">
              <a:latin typeface="Tahoma" pitchFamily="34" charset="0"/>
              <a:ea typeface="Tahoma" pitchFamily="34" charset="0"/>
              <a:cs typeface="Tahoma" pitchFamily="34" charset="0"/>
            </a:endParaRPr>
          </a:p>
        </p:txBody>
      </p:sp>
      <p:sp>
        <p:nvSpPr>
          <p:cNvPr id="31" name="TextBox 30"/>
          <p:cNvSpPr txBox="1"/>
          <p:nvPr/>
        </p:nvSpPr>
        <p:spPr>
          <a:xfrm>
            <a:off x="142844" y="4786322"/>
            <a:ext cx="1857388" cy="1815882"/>
          </a:xfrm>
          <a:prstGeom prst="rect">
            <a:avLst/>
          </a:prstGeom>
          <a:solidFill>
            <a:srgbClr val="FFFF99"/>
          </a:solidFill>
          <a:scene3d>
            <a:camera prst="orthographicFront"/>
            <a:lightRig rig="threePt" dir="t"/>
          </a:scene3d>
          <a:sp3d>
            <a:bevelT/>
          </a:sp3d>
        </p:spPr>
        <p:txBody>
          <a:bodyPr wrap="square">
            <a:spAutoFit/>
          </a:bodyPr>
          <a:lstStyle/>
          <a:p>
            <a:r>
              <a:rPr lang="ru-RU" sz="1400" smtClean="0">
                <a:latin typeface="Tahoma" pitchFamily="34" charset="0"/>
                <a:ea typeface="Tahoma" pitchFamily="34" charset="0"/>
                <a:cs typeface="Tahoma" pitchFamily="34" charset="0"/>
              </a:rPr>
              <a:t>1.10.1. </a:t>
            </a:r>
            <a:r>
              <a:rPr lang="ru-RU" sz="1400" b="1" u="sng" smtClean="0">
                <a:latin typeface="Tahoma" pitchFamily="34" charset="0"/>
                <a:ea typeface="Tahoma" pitchFamily="34" charset="0"/>
                <a:cs typeface="Tahoma" pitchFamily="34" charset="0"/>
              </a:rPr>
              <a:t>Мастер-файл</a:t>
            </a:r>
            <a:r>
              <a:rPr lang="ru-RU" sz="1400" b="1" smtClean="0">
                <a:latin typeface="Tahoma" pitchFamily="34" charset="0"/>
                <a:ea typeface="Tahoma" pitchFamily="34" charset="0"/>
                <a:cs typeface="Tahoma" pitchFamily="34" charset="0"/>
              </a:rPr>
              <a:t> системы  фармаконадзора ДРУ </a:t>
            </a:r>
            <a:r>
              <a:rPr lang="ru-RU" sz="1400" smtClean="0">
                <a:latin typeface="Tahoma" pitchFamily="34" charset="0"/>
                <a:ea typeface="Tahoma" pitchFamily="34" charset="0"/>
                <a:cs typeface="Tahoma" pitchFamily="34" charset="0"/>
              </a:rPr>
              <a:t>в соответствии с требованиями Правил </a:t>
            </a:r>
            <a:r>
              <a:rPr lang="en-US" sz="1400" smtClean="0">
                <a:latin typeface="Tahoma" pitchFamily="34" charset="0"/>
                <a:ea typeface="Tahoma" pitchFamily="34" charset="0"/>
                <a:cs typeface="Tahoma" pitchFamily="34" charset="0"/>
              </a:rPr>
              <a:t>GVP </a:t>
            </a:r>
            <a:r>
              <a:rPr lang="ru-RU" sz="1400" smtClean="0">
                <a:latin typeface="Tahoma" pitchFamily="34" charset="0"/>
                <a:ea typeface="Tahoma" pitchFamily="34" charset="0"/>
                <a:cs typeface="Tahoma" pitchFamily="34" charset="0"/>
              </a:rPr>
              <a:t>ЕАЭС,</a:t>
            </a:r>
          </a:p>
          <a:p>
            <a:r>
              <a:rPr lang="ru-RU" sz="1400" b="1" smtClean="0">
                <a:latin typeface="Tahoma" pitchFamily="34" charset="0"/>
                <a:ea typeface="Tahoma" pitchFamily="34" charset="0"/>
                <a:cs typeface="Tahoma" pitchFamily="34" charset="0"/>
              </a:rPr>
              <a:t>на электронном носителе </a:t>
            </a:r>
            <a:r>
              <a:rPr lang="ru-RU" sz="1400" smtClean="0">
                <a:latin typeface="Tahoma" pitchFamily="34" charset="0"/>
                <a:ea typeface="Tahoma" pitchFamily="34" charset="0"/>
                <a:cs typeface="Tahoma" pitchFamily="34" charset="0"/>
              </a:rPr>
              <a:t> (п. 47) </a:t>
            </a:r>
            <a:endParaRPr lang="ru-RU" sz="1400">
              <a:latin typeface="Tahoma" pitchFamily="34" charset="0"/>
              <a:ea typeface="Tahoma" pitchFamily="34" charset="0"/>
              <a:cs typeface="Tahoma" pitchFamily="34" charset="0"/>
            </a:endParaRPr>
          </a:p>
        </p:txBody>
      </p:sp>
      <p:sp>
        <p:nvSpPr>
          <p:cNvPr id="36" name="TextBox 35"/>
          <p:cNvSpPr txBox="1"/>
          <p:nvPr/>
        </p:nvSpPr>
        <p:spPr>
          <a:xfrm>
            <a:off x="4643438" y="5500702"/>
            <a:ext cx="2214578" cy="738664"/>
          </a:xfrm>
          <a:prstGeom prst="rect">
            <a:avLst/>
          </a:prstGeom>
          <a:solidFill>
            <a:srgbClr val="FFFF99"/>
          </a:solidFill>
          <a:scene3d>
            <a:camera prst="orthographicFront"/>
            <a:lightRig rig="threePt" dir="t"/>
          </a:scene3d>
          <a:sp3d>
            <a:bevelT/>
          </a:sp3d>
        </p:spPr>
        <p:txBody>
          <a:bodyPr wrap="square">
            <a:spAutoFit/>
          </a:bodyPr>
          <a:lstStyle/>
          <a:p>
            <a:r>
              <a:rPr lang="ru-RU" sz="1400" smtClean="0">
                <a:latin typeface="Tahoma" pitchFamily="34" charset="0"/>
                <a:ea typeface="Tahoma" pitchFamily="34" charset="0"/>
                <a:cs typeface="Tahoma" pitchFamily="34" charset="0"/>
              </a:rPr>
              <a:t>1.10.1. </a:t>
            </a:r>
            <a:r>
              <a:rPr lang="ru-RU" sz="1400" b="1" u="sng" smtClean="0">
                <a:latin typeface="Tahoma" pitchFamily="34" charset="0"/>
                <a:ea typeface="Tahoma" pitchFamily="34" charset="0"/>
                <a:cs typeface="Tahoma" pitchFamily="34" charset="0"/>
              </a:rPr>
              <a:t>Краткая харак-теристика</a:t>
            </a:r>
            <a:r>
              <a:rPr lang="ru-RU" sz="1400" b="1" smtClean="0">
                <a:latin typeface="Tahoma" pitchFamily="34" charset="0"/>
                <a:ea typeface="Tahoma" pitchFamily="34" charset="0"/>
                <a:cs typeface="Tahoma" pitchFamily="34" charset="0"/>
              </a:rPr>
              <a:t> системы фармаконадзора ДРУ</a:t>
            </a:r>
            <a:endParaRPr lang="ru-RU" sz="1400">
              <a:latin typeface="Tahoma" pitchFamily="34" charset="0"/>
              <a:ea typeface="Tahoma" pitchFamily="34" charset="0"/>
              <a:cs typeface="Tahoma" pitchFamily="34" charset="0"/>
            </a:endParaRPr>
          </a:p>
        </p:txBody>
      </p:sp>
      <p:sp>
        <p:nvSpPr>
          <p:cNvPr id="44" name="TextBox 43"/>
          <p:cNvSpPr txBox="1"/>
          <p:nvPr/>
        </p:nvSpPr>
        <p:spPr>
          <a:xfrm>
            <a:off x="2143108" y="3571876"/>
            <a:ext cx="1714512" cy="1815882"/>
          </a:xfrm>
          <a:prstGeom prst="rect">
            <a:avLst/>
          </a:prstGeom>
          <a:solidFill>
            <a:srgbClr val="FFFF99"/>
          </a:solidFill>
          <a:scene3d>
            <a:camera prst="orthographicFront"/>
            <a:lightRig rig="threePt" dir="t"/>
          </a:scene3d>
          <a:sp3d>
            <a:bevelT/>
          </a:sp3d>
        </p:spPr>
        <p:txBody>
          <a:bodyPr wrap="square">
            <a:spAutoFit/>
          </a:bodyPr>
          <a:lstStyle/>
          <a:p>
            <a:pPr algn="ctr"/>
            <a:r>
              <a:rPr lang="ru-RU" sz="1400" smtClean="0">
                <a:latin typeface="Tahoma" pitchFamily="34" charset="0"/>
                <a:ea typeface="Tahoma" pitchFamily="34" charset="0"/>
                <a:cs typeface="Tahoma" pitchFamily="34" charset="0"/>
              </a:rPr>
              <a:t>1.10.2. </a:t>
            </a:r>
            <a:r>
              <a:rPr lang="ru-RU" sz="1400" b="1" u="sng" smtClean="0">
                <a:latin typeface="Tahoma" pitchFamily="34" charset="0"/>
                <a:ea typeface="Tahoma" pitchFamily="34" charset="0"/>
                <a:cs typeface="Tahoma" pitchFamily="34" charset="0"/>
              </a:rPr>
              <a:t>Письменное подтверждение </a:t>
            </a:r>
            <a:r>
              <a:rPr lang="ru-RU" sz="1400" smtClean="0">
                <a:latin typeface="Tahoma" pitchFamily="34" charset="0"/>
                <a:ea typeface="Tahoma" pitchFamily="34" charset="0"/>
                <a:cs typeface="Tahoma" pitchFamily="34" charset="0"/>
              </a:rPr>
              <a:t>ДРУ факта наличия УЛФ </a:t>
            </a:r>
          </a:p>
          <a:p>
            <a:pPr algn="ctr"/>
            <a:r>
              <a:rPr lang="ru-RU" sz="1400" smtClean="0">
                <a:latin typeface="Tahoma" pitchFamily="34" charset="0"/>
                <a:ea typeface="Tahoma" pitchFamily="34" charset="0"/>
                <a:cs typeface="Tahoma" pitchFamily="34" charset="0"/>
              </a:rPr>
              <a:t>на территории государства-члена.</a:t>
            </a:r>
            <a:endParaRPr lang="ru-RU" sz="1400">
              <a:latin typeface="Tahoma" pitchFamily="34" charset="0"/>
              <a:ea typeface="Tahoma" pitchFamily="34" charset="0"/>
              <a:cs typeface="Tahoma" pitchFamily="34" charset="0"/>
            </a:endParaRPr>
          </a:p>
        </p:txBody>
      </p:sp>
      <p:sp>
        <p:nvSpPr>
          <p:cNvPr id="48" name="TextBox 47"/>
          <p:cNvSpPr txBox="1"/>
          <p:nvPr/>
        </p:nvSpPr>
        <p:spPr>
          <a:xfrm>
            <a:off x="3929058" y="3571876"/>
            <a:ext cx="2357454" cy="1815882"/>
          </a:xfrm>
          <a:prstGeom prst="rect">
            <a:avLst/>
          </a:prstGeom>
          <a:solidFill>
            <a:srgbClr val="FFFF99"/>
          </a:solidFill>
          <a:scene3d>
            <a:camera prst="orthographicFront"/>
            <a:lightRig rig="threePt" dir="t"/>
          </a:scene3d>
          <a:sp3d>
            <a:bevelT/>
          </a:sp3d>
        </p:spPr>
        <p:txBody>
          <a:bodyPr wrap="square">
            <a:spAutoFit/>
          </a:bodyPr>
          <a:lstStyle/>
          <a:p>
            <a:pPr algn="ctr">
              <a:defRPr/>
            </a:pPr>
            <a:r>
              <a:rPr lang="ru-RU" sz="1400" smtClean="0">
                <a:latin typeface="Tahoma" pitchFamily="34" charset="0"/>
                <a:cs typeface="Tahoma" pitchFamily="34" charset="0"/>
              </a:rPr>
              <a:t>1.10.3. </a:t>
            </a:r>
            <a:r>
              <a:rPr lang="ru-RU" sz="1400" b="1" u="sng" smtClean="0">
                <a:latin typeface="Tahoma" pitchFamily="34" charset="0"/>
                <a:cs typeface="Tahoma" pitchFamily="34" charset="0"/>
              </a:rPr>
              <a:t>План </a:t>
            </a:r>
            <a:r>
              <a:rPr lang="ru-RU" sz="1400" b="1" u="sng">
                <a:latin typeface="Tahoma" pitchFamily="34" charset="0"/>
                <a:cs typeface="Tahoma" pitchFamily="34" charset="0"/>
              </a:rPr>
              <a:t>управления рисками</a:t>
            </a:r>
            <a:r>
              <a:rPr lang="ru-RU" sz="1400" b="1">
                <a:latin typeface="Tahoma" pitchFamily="34" charset="0"/>
                <a:cs typeface="Tahoma" pitchFamily="34" charset="0"/>
              </a:rPr>
              <a:t> </a:t>
            </a:r>
            <a:endParaRPr lang="ru-RU" sz="1400" b="1" smtClean="0">
              <a:latin typeface="Tahoma" pitchFamily="34" charset="0"/>
              <a:cs typeface="Tahoma" pitchFamily="34" charset="0"/>
            </a:endParaRPr>
          </a:p>
          <a:p>
            <a:pPr algn="ctr">
              <a:defRPr/>
            </a:pPr>
            <a:r>
              <a:rPr lang="ru-RU" sz="1400" smtClean="0">
                <a:latin typeface="Tahoma" pitchFamily="34" charset="0"/>
                <a:ea typeface="Tahoma" pitchFamily="34" charset="0"/>
                <a:cs typeface="Tahoma" pitchFamily="34" charset="0"/>
              </a:rPr>
              <a:t>на ЛП, заявляемый на регистрацию, подготов-ленный в соответствии с требованиями Правил </a:t>
            </a:r>
            <a:r>
              <a:rPr lang="en-US" sz="1400" smtClean="0">
                <a:latin typeface="Tahoma" pitchFamily="34" charset="0"/>
                <a:ea typeface="Tahoma" pitchFamily="34" charset="0"/>
                <a:cs typeface="Tahoma" pitchFamily="34" charset="0"/>
              </a:rPr>
              <a:t>GVP </a:t>
            </a:r>
            <a:r>
              <a:rPr lang="ru-RU" sz="1400" smtClean="0">
                <a:latin typeface="Tahoma" pitchFamily="34" charset="0"/>
                <a:ea typeface="Tahoma" pitchFamily="34" charset="0"/>
                <a:cs typeface="Tahoma" pitchFamily="34" charset="0"/>
              </a:rPr>
              <a:t>ЕАЭС, </a:t>
            </a:r>
            <a:r>
              <a:rPr lang="ru-RU" sz="1400" b="1" smtClean="0">
                <a:latin typeface="Tahoma" pitchFamily="34" charset="0"/>
                <a:ea typeface="Tahoma" pitchFamily="34" charset="0"/>
                <a:cs typeface="Tahoma" pitchFamily="34" charset="0"/>
              </a:rPr>
              <a:t>на электрон-ном носителе </a:t>
            </a:r>
            <a:r>
              <a:rPr lang="ru-RU" sz="1400" smtClean="0">
                <a:latin typeface="Tahoma" pitchFamily="34" charset="0"/>
                <a:ea typeface="Tahoma" pitchFamily="34" charset="0"/>
                <a:cs typeface="Tahoma" pitchFamily="34" charset="0"/>
              </a:rPr>
              <a:t>(п. 47) </a:t>
            </a:r>
            <a:endParaRPr lang="ru-RU" sz="1400" b="1">
              <a:latin typeface="Tahoma" pitchFamily="34" charset="0"/>
              <a:cs typeface="Tahoma" pitchFamily="34" charset="0"/>
            </a:endParaRPr>
          </a:p>
        </p:txBody>
      </p:sp>
      <p:sp>
        <p:nvSpPr>
          <p:cNvPr id="51" name="TextBox 50"/>
          <p:cNvSpPr txBox="1"/>
          <p:nvPr/>
        </p:nvSpPr>
        <p:spPr>
          <a:xfrm>
            <a:off x="6429388" y="1643050"/>
            <a:ext cx="2643174" cy="3093154"/>
          </a:xfrm>
          <a:prstGeom prst="rect">
            <a:avLst/>
          </a:prstGeom>
          <a:solidFill>
            <a:srgbClr val="FFFF99"/>
          </a:solidFill>
          <a:scene3d>
            <a:camera prst="orthographicFront"/>
            <a:lightRig rig="threePt" dir="t"/>
          </a:scene3d>
          <a:sp3d>
            <a:bevelT/>
          </a:sp3d>
        </p:spPr>
        <p:txBody>
          <a:bodyPr wrap="square">
            <a:spAutoFit/>
          </a:bodyPr>
          <a:lstStyle/>
          <a:p>
            <a:r>
              <a:rPr lang="ru-RU" sz="1300" smtClean="0">
                <a:latin typeface="Tahoma" pitchFamily="34" charset="0"/>
                <a:ea typeface="Tahoma" pitchFamily="34" charset="0"/>
                <a:cs typeface="Tahoma" pitchFamily="34" charset="0"/>
              </a:rPr>
              <a:t>1.10.4. </a:t>
            </a:r>
            <a:r>
              <a:rPr lang="ru-RU" sz="1300" b="1" u="sng" smtClean="0">
                <a:latin typeface="Tahoma" pitchFamily="34" charset="0"/>
                <a:ea typeface="Tahoma" pitchFamily="34" charset="0"/>
                <a:cs typeface="Tahoma" pitchFamily="34" charset="0"/>
              </a:rPr>
              <a:t>Документы</a:t>
            </a:r>
            <a:r>
              <a:rPr lang="ru-RU" sz="1300" smtClean="0">
                <a:latin typeface="Tahoma" pitchFamily="34" charset="0"/>
                <a:ea typeface="Tahoma" pitchFamily="34" charset="0"/>
                <a:cs typeface="Tahoma" pitchFamily="34" charset="0"/>
              </a:rPr>
              <a:t>, заверенные надлежащим образом, </a:t>
            </a:r>
            <a:r>
              <a:rPr lang="ru-RU" sz="1300" b="1" u="sng" smtClean="0">
                <a:latin typeface="Tahoma" pitchFamily="34" charset="0"/>
                <a:ea typeface="Tahoma" pitchFamily="34" charset="0"/>
                <a:cs typeface="Tahoma" pitchFamily="34" charset="0"/>
              </a:rPr>
              <a:t>подтверждающие наличие взаимодействия, обеспечивающего</a:t>
            </a:r>
          </a:p>
          <a:p>
            <a:r>
              <a:rPr lang="ru-RU" sz="1300" b="1" u="sng" smtClean="0">
                <a:latin typeface="Tahoma" pitchFamily="34" charset="0"/>
                <a:ea typeface="Tahoma" pitchFamily="34" charset="0"/>
                <a:cs typeface="Tahoma" pitchFamily="34" charset="0"/>
              </a:rPr>
              <a:t>надлежащее выполнение несколькими юридическими лицами всех обязанностей ДРУ</a:t>
            </a:r>
            <a:r>
              <a:rPr lang="ru-RU" sz="1300" smtClean="0">
                <a:latin typeface="Tahoma" pitchFamily="34" charset="0"/>
                <a:ea typeface="Tahoma" pitchFamily="34" charset="0"/>
                <a:cs typeface="Tahoma" pitchFamily="34" charset="0"/>
              </a:rPr>
              <a:t>, </a:t>
            </a:r>
          </a:p>
          <a:p>
            <a:r>
              <a:rPr lang="ru-RU" sz="1300" smtClean="0">
                <a:latin typeface="Tahoma" pitchFamily="34" charset="0"/>
                <a:ea typeface="Tahoma" pitchFamily="34" charset="0"/>
                <a:cs typeface="Tahoma" pitchFamily="34" charset="0"/>
              </a:rPr>
              <a:t>в случае если ДРУ ЛП, выданных референтным государством и государствами</a:t>
            </a:r>
          </a:p>
          <a:p>
            <a:r>
              <a:rPr lang="ru-RU" sz="1300" smtClean="0">
                <a:latin typeface="Tahoma" pitchFamily="34" charset="0"/>
                <a:ea typeface="Tahoma" pitchFamily="34" charset="0"/>
                <a:cs typeface="Tahoma" pitchFamily="34" charset="0"/>
              </a:rPr>
              <a:t>признания, являются разные юридические лица (если применимо).</a:t>
            </a:r>
            <a:endParaRPr lang="ru-RU" sz="1300">
              <a:latin typeface="Tahoma" pitchFamily="34" charset="0"/>
              <a:ea typeface="Tahoma" pitchFamily="34" charset="0"/>
              <a:cs typeface="Tahoma" pitchFamily="34" charset="0"/>
            </a:endParaRPr>
          </a:p>
        </p:txBody>
      </p:sp>
      <p:sp>
        <p:nvSpPr>
          <p:cNvPr id="38" name="TextBox 3"/>
          <p:cNvSpPr txBox="1">
            <a:spLocks noChangeArrowheads="1"/>
          </p:cNvSpPr>
          <p:nvPr/>
        </p:nvSpPr>
        <p:spPr bwMode="auto">
          <a:xfrm>
            <a:off x="7000924" y="6215082"/>
            <a:ext cx="2071670" cy="584775"/>
          </a:xfrm>
          <a:prstGeom prst="rect">
            <a:avLst/>
          </a:prstGeom>
          <a:solidFill>
            <a:srgbClr val="66FF33"/>
          </a:solidFill>
          <a:ln w="9525">
            <a:noFill/>
            <a:miter lim="800000"/>
            <a:headEnd/>
            <a:tailEnd/>
          </a:ln>
          <a:scene3d>
            <a:camera prst="orthographicFront"/>
            <a:lightRig rig="threePt" dir="t"/>
          </a:scene3d>
          <a:sp3d>
            <a:bevelT/>
          </a:sp3d>
        </p:spPr>
        <p:txBody>
          <a:bodyPr wrap="square">
            <a:spAutoFit/>
          </a:bodyPr>
          <a:lstStyle/>
          <a:p>
            <a:pPr algn="ctr" eaLnBrk="1" hangingPunct="1">
              <a:defRPr/>
            </a:pPr>
            <a:r>
              <a:rPr lang="ru-RU" sz="1600" b="1" smtClean="0">
                <a:solidFill>
                  <a:schemeClr val="tx2"/>
                </a:solidFill>
                <a:latin typeface="Tahoma" pitchFamily="34" charset="0"/>
                <a:cs typeface="Tahoma" pitchFamily="34" charset="0"/>
              </a:rPr>
              <a:t>Внесение изме-нений в досье </a:t>
            </a:r>
            <a:endParaRPr lang="ru-RU" sz="1600" b="1">
              <a:solidFill>
                <a:schemeClr val="tx2"/>
              </a:solidFill>
              <a:latin typeface="Tahoma" pitchFamily="34" charset="0"/>
              <a:cs typeface="Tahoma" pitchFamily="34" charset="0"/>
            </a:endParaRPr>
          </a:p>
        </p:txBody>
      </p:sp>
      <p:sp>
        <p:nvSpPr>
          <p:cNvPr id="45" name="TextBox 3"/>
          <p:cNvSpPr txBox="1">
            <a:spLocks noChangeArrowheads="1"/>
          </p:cNvSpPr>
          <p:nvPr/>
        </p:nvSpPr>
        <p:spPr bwMode="auto">
          <a:xfrm>
            <a:off x="142844" y="1071546"/>
            <a:ext cx="8715436" cy="338554"/>
          </a:xfrm>
          <a:prstGeom prst="rect">
            <a:avLst/>
          </a:prstGeom>
          <a:solidFill>
            <a:srgbClr val="66FF33"/>
          </a:solidFill>
          <a:ln w="9525">
            <a:noFill/>
            <a:miter lim="800000"/>
            <a:headEnd/>
            <a:tailEnd/>
          </a:ln>
          <a:scene3d>
            <a:camera prst="orthographicFront"/>
            <a:lightRig rig="threePt" dir="t"/>
          </a:scene3d>
          <a:sp3d>
            <a:bevelT/>
          </a:sp3d>
        </p:spPr>
        <p:txBody>
          <a:bodyPr wrap="square">
            <a:spAutoFit/>
          </a:bodyPr>
          <a:lstStyle/>
          <a:p>
            <a:pPr algn="ctr" eaLnBrk="1" hangingPunct="1">
              <a:defRPr/>
            </a:pPr>
            <a:r>
              <a:rPr lang="ru-RU" sz="1600" b="1" smtClean="0">
                <a:solidFill>
                  <a:srgbClr val="FF0000"/>
                </a:solidFill>
                <a:latin typeface="Tahoma" pitchFamily="34" charset="0"/>
                <a:cs typeface="Tahoma" pitchFamily="34" charset="0"/>
              </a:rPr>
              <a:t>Регистрация. </a:t>
            </a:r>
            <a:r>
              <a:rPr lang="ru-RU" sz="1600" b="1" smtClean="0">
                <a:solidFill>
                  <a:schemeClr val="tx2"/>
                </a:solidFill>
                <a:latin typeface="Tahoma" pitchFamily="34" charset="0"/>
                <a:cs typeface="Tahoma" pitchFamily="34" charset="0"/>
              </a:rPr>
              <a:t> Приведение досье в соответствие. Подтверждение регистрации.</a:t>
            </a:r>
            <a:endParaRPr lang="ru-RU" sz="1600" b="1">
              <a:solidFill>
                <a:schemeClr val="tx2"/>
              </a:solidFill>
              <a:latin typeface="Tahoma" pitchFamily="34" charset="0"/>
              <a:cs typeface="Tahoma" pitchFamily="34" charset="0"/>
            </a:endParaRPr>
          </a:p>
        </p:txBody>
      </p:sp>
      <p:sp>
        <p:nvSpPr>
          <p:cNvPr id="53" name="TextBox 52"/>
          <p:cNvSpPr txBox="1"/>
          <p:nvPr/>
        </p:nvSpPr>
        <p:spPr>
          <a:xfrm>
            <a:off x="6929454" y="4857760"/>
            <a:ext cx="2143140" cy="1015663"/>
          </a:xfrm>
          <a:prstGeom prst="rect">
            <a:avLst/>
          </a:prstGeom>
          <a:solidFill>
            <a:schemeClr val="bg1"/>
          </a:solidFill>
          <a:ln>
            <a:solidFill>
              <a:schemeClr val="accent1"/>
            </a:solidFill>
          </a:ln>
          <a:scene3d>
            <a:camera prst="orthographicFront"/>
            <a:lightRig rig="threePt" dir="t"/>
          </a:scene3d>
          <a:sp3d>
            <a:bevelT/>
          </a:sp3d>
        </p:spPr>
        <p:txBody>
          <a:bodyPr wrap="square" rtlCol="0">
            <a:spAutoFit/>
          </a:bodyPr>
          <a:lstStyle/>
          <a:p>
            <a:pPr algn="ctr"/>
            <a:r>
              <a:rPr lang="ru-RU" sz="1200" smtClean="0">
                <a:latin typeface="Tahoma" pitchFamily="34" charset="0"/>
                <a:ea typeface="Tahoma" pitchFamily="34" charset="0"/>
                <a:cs typeface="Tahoma" pitchFamily="34" charset="0"/>
              </a:rPr>
              <a:t>Возможен  запрос  данных, подтверждающих благо-приятное соотношение «польза – риск» (п. 150), срок предост. - 30 к. дней.</a:t>
            </a:r>
            <a:endParaRPr lang="ru-RU" sz="1200">
              <a:latin typeface="Tahoma" pitchFamily="34" charset="0"/>
              <a:ea typeface="Tahoma" pitchFamily="34" charset="0"/>
              <a:cs typeface="Tahoma" pitchFamily="34" charset="0"/>
            </a:endParaRPr>
          </a:p>
        </p:txBody>
      </p:sp>
      <p:cxnSp>
        <p:nvCxnSpPr>
          <p:cNvPr id="54" name="Прямая со стрелкой 53"/>
          <p:cNvCxnSpPr/>
          <p:nvPr/>
        </p:nvCxnSpPr>
        <p:spPr>
          <a:xfrm rot="5400000" flipH="1" flipV="1">
            <a:off x="7966894" y="6037284"/>
            <a:ext cx="354807" cy="791"/>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
        <p:nvSpPr>
          <p:cNvPr id="30" name="TextBox 3"/>
          <p:cNvSpPr txBox="1">
            <a:spLocks noChangeArrowheads="1"/>
          </p:cNvSpPr>
          <p:nvPr/>
        </p:nvSpPr>
        <p:spPr bwMode="auto">
          <a:xfrm>
            <a:off x="928662" y="71414"/>
            <a:ext cx="8215338" cy="584775"/>
          </a:xfrm>
          <a:prstGeom prst="rect">
            <a:avLst/>
          </a:prstGeom>
          <a:noFill/>
          <a:ln w="9525">
            <a:noFill/>
            <a:miter lim="800000"/>
            <a:headEnd/>
            <a:tailEnd/>
          </a:ln>
        </p:spPr>
        <p:txBody>
          <a:bodyPr wrap="square">
            <a:spAutoFit/>
          </a:bodyPr>
          <a:lstStyle/>
          <a:p>
            <a:pPr eaLnBrk="1" hangingPunct="1"/>
            <a:r>
              <a:rPr lang="en-US" sz="3200" b="1" smtClean="0">
                <a:solidFill>
                  <a:srgbClr val="FF0000"/>
                </a:solidFill>
                <a:latin typeface="Tahoma" pitchFamily="34" charset="0"/>
                <a:ea typeface="Tahoma" pitchFamily="34" charset="0"/>
                <a:cs typeface="Tahoma" pitchFamily="34" charset="0"/>
              </a:rPr>
              <a:t>II. </a:t>
            </a:r>
            <a:r>
              <a:rPr lang="ru-RU" sz="3200" b="1" smtClean="0">
                <a:solidFill>
                  <a:srgbClr val="FF0000"/>
                </a:solidFill>
                <a:latin typeface="Tahoma" pitchFamily="34" charset="0"/>
                <a:ea typeface="Tahoma" pitchFamily="34" charset="0"/>
                <a:cs typeface="Tahoma" pitchFamily="34" charset="0"/>
              </a:rPr>
              <a:t>Экспертиза по процедурам ЕАЭС</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000132" y="180124"/>
            <a:ext cx="8072462" cy="677108"/>
          </a:xfrm>
          <a:prstGeom prst="rect">
            <a:avLst/>
          </a:prstGeom>
          <a:noFill/>
          <a:ln w="9525">
            <a:noFill/>
            <a:miter lim="800000"/>
            <a:headEnd/>
            <a:tailEnd/>
          </a:ln>
        </p:spPr>
        <p:txBody>
          <a:bodyPr wrap="square">
            <a:spAutoFit/>
          </a:bodyPr>
          <a:lstStyle/>
          <a:p>
            <a:r>
              <a:rPr lang="ru-RU" sz="2400" b="1" smtClean="0">
                <a:solidFill>
                  <a:schemeClr val="tx2"/>
                </a:solidFill>
                <a:latin typeface="Tahoma" pitchFamily="34" charset="0"/>
                <a:ea typeface="Tahoma" pitchFamily="34" charset="0"/>
                <a:cs typeface="Tahoma" pitchFamily="34" charset="0"/>
              </a:rPr>
              <a:t>Раздел 1.2.1 Модуля 1 – ЗАЯВЛЕНИЕ </a:t>
            </a:r>
          </a:p>
          <a:p>
            <a:r>
              <a:rPr lang="ru-RU" sz="1400" smtClean="0">
                <a:latin typeface="Tahoma" pitchFamily="34" charset="0"/>
                <a:ea typeface="Tahoma" pitchFamily="34" charset="0"/>
                <a:cs typeface="Tahoma" pitchFamily="34" charset="0"/>
              </a:rPr>
              <a:t>(По ФОРМЕ - Прил. 2 Правил регистрации и экспертизы ЕАЭС).</a:t>
            </a:r>
            <a:endParaRPr lang="ru-RU" sz="1400" smtClean="0">
              <a:solidFill>
                <a:schemeClr val="tx2"/>
              </a:solidFill>
              <a:latin typeface="Tahoma" pitchFamily="34" charset="0"/>
              <a:ea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071546"/>
            <a:ext cx="9144000" cy="430887"/>
          </a:xfrm>
          <a:prstGeom prst="rect">
            <a:avLst/>
          </a:prstGeom>
          <a:noFill/>
        </p:spPr>
        <p:txBody>
          <a:bodyPr wrap="square">
            <a:spAutoFit/>
          </a:bodyPr>
          <a:lstStyle/>
          <a:p>
            <a:r>
              <a:rPr lang="ru-RU" sz="1100" smtClean="0"/>
              <a:t>2.4.4. Уполномоченное лицо держателя регистрационного удостоверения, ответственное за фармаконадзор в государствах – членах Евразийского экономического союза:</a:t>
            </a:r>
          </a:p>
        </p:txBody>
      </p:sp>
      <p:cxnSp>
        <p:nvCxnSpPr>
          <p:cNvPr id="9" name="Прямая соединительная линия 8"/>
          <p:cNvCxnSpPr/>
          <p:nvPr/>
        </p:nvCxnSpPr>
        <p:spPr>
          <a:xfrm>
            <a:off x="285720" y="1071546"/>
            <a:ext cx="8858280" cy="1588"/>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3" name="Таблица 12"/>
          <p:cNvGraphicFramePr>
            <a:graphicFrameLocks noGrp="1"/>
          </p:cNvGraphicFramePr>
          <p:nvPr/>
        </p:nvGraphicFramePr>
        <p:xfrm>
          <a:off x="142844" y="1571612"/>
          <a:ext cx="8643998" cy="1680645"/>
        </p:xfrm>
        <a:graphic>
          <a:graphicData uri="http://schemas.openxmlformats.org/drawingml/2006/table">
            <a:tbl>
              <a:tblPr firstRow="1" bandRow="1">
                <a:tableStyleId>{5C22544A-7EE6-4342-B048-85BDC9FD1C3A}</a:tableStyleId>
              </a:tblPr>
              <a:tblGrid>
                <a:gridCol w="8001056"/>
                <a:gridCol w="642942"/>
              </a:tblGrid>
              <a:tr h="246448">
                <a:tc>
                  <a:txBody>
                    <a:bodyPr/>
                    <a:lstStyle/>
                    <a:p>
                      <a:r>
                        <a:rPr lang="ru-RU" sz="1000" b="0" kern="1200" baseline="0" smtClean="0">
                          <a:solidFill>
                            <a:schemeClr val="tx1"/>
                          </a:solidFill>
                          <a:latin typeface="Tahoma" pitchFamily="34" charset="0"/>
                          <a:ea typeface="Tahoma" pitchFamily="34" charset="0"/>
                          <a:cs typeface="Tahoma" pitchFamily="34" charset="0"/>
                        </a:rPr>
                        <a:t>фамилия, имя, отчество уполномоченного лица держателя регистрационного удостоверения, ответственного за фармаконадзор</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latin typeface="Tahoma" pitchFamily="34" charset="0"/>
                        <a:ea typeface="Tahoma" pitchFamily="34" charset="0"/>
                        <a:cs typeface="Tahoma" pitchFamily="34" charset="0"/>
                      </a:endParaRPr>
                    </a:p>
                  </a:txBody>
                  <a:tcPr>
                    <a:solidFill>
                      <a:srgbClr val="FFFF99"/>
                    </a:solidFill>
                  </a:tcPr>
                </a:tc>
              </a:tr>
              <a:tr h="246448">
                <a:tc>
                  <a:txBody>
                    <a:bodyPr/>
                    <a:lstStyle/>
                    <a:p>
                      <a:r>
                        <a:rPr lang="ru-RU" sz="1000" b="0" kern="1200" baseline="0" smtClean="0">
                          <a:solidFill>
                            <a:schemeClr val="tx1"/>
                          </a:solidFill>
                          <a:latin typeface="Tahoma" pitchFamily="34" charset="0"/>
                          <a:ea typeface="Tahoma" pitchFamily="34" charset="0"/>
                          <a:cs typeface="Tahoma" pitchFamily="34" charset="0"/>
                        </a:rPr>
                        <a:t>наименование юридического лица (держателя регистрационного удостоверения)</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latin typeface="Tahoma" pitchFamily="34" charset="0"/>
                        <a:ea typeface="Tahoma" pitchFamily="34" charset="0"/>
                        <a:cs typeface="Tahoma" pitchFamily="34" charset="0"/>
                      </a:endParaRPr>
                    </a:p>
                  </a:txBody>
                  <a:tcPr>
                    <a:solidFill>
                      <a:srgbClr val="FFFF99"/>
                    </a:solidFill>
                  </a:tcPr>
                </a:tc>
              </a:tr>
              <a:tr h="246448">
                <a:tc>
                  <a:txBody>
                    <a:bodyPr/>
                    <a:lstStyle/>
                    <a:p>
                      <a:r>
                        <a:rPr lang="ru-RU" sz="1000" b="0" kern="1200" baseline="0" smtClean="0">
                          <a:solidFill>
                            <a:schemeClr val="tx1"/>
                          </a:solidFill>
                          <a:latin typeface="Tahoma" pitchFamily="34" charset="0"/>
                          <a:ea typeface="Tahoma" pitchFamily="34" charset="0"/>
                          <a:cs typeface="Tahoma" pitchFamily="34" charset="0"/>
                        </a:rPr>
                        <a:t>юридический адрес юридического лица (держателя регистрационного удостоверения)</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latin typeface="Tahoma" pitchFamily="34" charset="0"/>
                        <a:ea typeface="Tahoma" pitchFamily="34" charset="0"/>
                        <a:cs typeface="Tahoma" pitchFamily="34" charset="0"/>
                      </a:endParaRPr>
                    </a:p>
                  </a:txBody>
                  <a:tcPr>
                    <a:solidFill>
                      <a:srgbClr val="FFFF99"/>
                    </a:solidFill>
                  </a:tcPr>
                </a:tc>
              </a:tr>
              <a:tr h="246448">
                <a:tc>
                  <a:txBody>
                    <a:bodyPr/>
                    <a:lstStyle/>
                    <a:p>
                      <a:r>
                        <a:rPr lang="ru-RU" sz="1000" b="0" kern="1200" baseline="0" smtClean="0">
                          <a:solidFill>
                            <a:schemeClr val="tx1"/>
                          </a:solidFill>
                          <a:latin typeface="Tahoma" pitchFamily="34" charset="0"/>
                          <a:ea typeface="Tahoma" pitchFamily="34" charset="0"/>
                          <a:cs typeface="Tahoma" pitchFamily="34" charset="0"/>
                        </a:rPr>
                        <a:t>государство</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latin typeface="Tahoma" pitchFamily="34" charset="0"/>
                        <a:ea typeface="Tahoma" pitchFamily="34" charset="0"/>
                        <a:cs typeface="Tahoma" pitchFamily="34" charset="0"/>
                      </a:endParaRPr>
                    </a:p>
                  </a:txBody>
                  <a:tcPr>
                    <a:solidFill>
                      <a:srgbClr val="FFFF99"/>
                    </a:solidFill>
                  </a:tcPr>
                </a:tc>
              </a:tr>
              <a:tr h="246448">
                <a:tc>
                  <a:txBody>
                    <a:bodyPr/>
                    <a:lstStyle/>
                    <a:p>
                      <a:r>
                        <a:rPr lang="ru-RU" sz="1000" b="0" kern="1200" baseline="0" smtClean="0">
                          <a:solidFill>
                            <a:schemeClr val="tx1"/>
                          </a:solidFill>
                          <a:latin typeface="Tahoma" pitchFamily="34" charset="0"/>
                          <a:ea typeface="Tahoma" pitchFamily="34" charset="0"/>
                          <a:cs typeface="Tahoma" pitchFamily="34" charset="0"/>
                        </a:rPr>
                        <a:t>номера круглосуточного телефона и факса</a:t>
                      </a:r>
                    </a:p>
                  </a:txBody>
                  <a:tcPr>
                    <a:solidFill>
                      <a:srgbClr val="FFFF99"/>
                    </a:solidFill>
                  </a:tcPr>
                </a:tc>
                <a:tc>
                  <a:txBody>
                    <a:bodyPr/>
                    <a:lstStyle/>
                    <a:p>
                      <a:endParaRPr lang="ru-RU" sz="1200">
                        <a:latin typeface="Tahoma" pitchFamily="34" charset="0"/>
                        <a:ea typeface="Tahoma" pitchFamily="34" charset="0"/>
                        <a:cs typeface="Tahoma" pitchFamily="34" charset="0"/>
                      </a:endParaRPr>
                    </a:p>
                  </a:txBody>
                  <a:tcPr>
                    <a:solidFill>
                      <a:srgbClr val="FFFF99"/>
                    </a:solidFill>
                  </a:tcPr>
                </a:tc>
              </a:tr>
              <a:tr h="30904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000" b="0" kern="1200" baseline="0" smtClean="0">
                          <a:solidFill>
                            <a:schemeClr val="tx1"/>
                          </a:solidFill>
                          <a:latin typeface="Tahoma" pitchFamily="34" charset="0"/>
                          <a:ea typeface="Tahoma" pitchFamily="34" charset="0"/>
                          <a:cs typeface="Tahoma" pitchFamily="34" charset="0"/>
                        </a:rPr>
                        <a:t>адрес электронной почты</a:t>
                      </a:r>
                      <a:endParaRPr lang="ru-RU" sz="1000" b="0" smtClean="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latin typeface="Tahoma" pitchFamily="34" charset="0"/>
                        <a:ea typeface="Tahoma" pitchFamily="34" charset="0"/>
                        <a:cs typeface="Tahoma" pitchFamily="34" charset="0"/>
                      </a:endParaRPr>
                    </a:p>
                  </a:txBody>
                  <a:tcPr>
                    <a:solidFill>
                      <a:srgbClr val="FFFF99"/>
                    </a:solidFill>
                  </a:tcPr>
                </a:tc>
              </a:tr>
            </a:tbl>
          </a:graphicData>
        </a:graphic>
      </p:graphicFrame>
      <p:sp>
        <p:nvSpPr>
          <p:cNvPr id="14" name="TextBox 13"/>
          <p:cNvSpPr txBox="1"/>
          <p:nvPr/>
        </p:nvSpPr>
        <p:spPr>
          <a:xfrm>
            <a:off x="0" y="3255774"/>
            <a:ext cx="9144000" cy="430887"/>
          </a:xfrm>
          <a:prstGeom prst="rect">
            <a:avLst/>
          </a:prstGeom>
          <a:noFill/>
        </p:spPr>
        <p:txBody>
          <a:bodyPr wrap="square">
            <a:spAutoFit/>
          </a:bodyPr>
          <a:lstStyle/>
          <a:p>
            <a:r>
              <a:rPr lang="ru-RU" sz="1100" smtClean="0">
                <a:latin typeface="Tahoma" pitchFamily="34" charset="0"/>
                <a:ea typeface="Tahoma" pitchFamily="34" charset="0"/>
                <a:cs typeface="Tahoma" pitchFamily="34" charset="0"/>
              </a:rPr>
              <a:t>Укажите место регистрации и фактическое место жительства уполномоченного лица держателя регистрационного удостоверения, ответственного за фармаконадзор.</a:t>
            </a:r>
          </a:p>
        </p:txBody>
      </p:sp>
      <p:graphicFrame>
        <p:nvGraphicFramePr>
          <p:cNvPr id="15" name="Таблица 14"/>
          <p:cNvGraphicFramePr>
            <a:graphicFrameLocks noGrp="1"/>
          </p:cNvGraphicFramePr>
          <p:nvPr/>
        </p:nvGraphicFramePr>
        <p:xfrm>
          <a:off x="142844" y="3684402"/>
          <a:ext cx="8643998" cy="548640"/>
        </p:xfrm>
        <a:graphic>
          <a:graphicData uri="http://schemas.openxmlformats.org/drawingml/2006/table">
            <a:tbl>
              <a:tblPr firstRow="1" bandRow="1">
                <a:tableStyleId>{5C22544A-7EE6-4342-B048-85BDC9FD1C3A}</a:tableStyleId>
              </a:tblPr>
              <a:tblGrid>
                <a:gridCol w="8643998"/>
              </a:tblGrid>
              <a:tr h="370840">
                <a:tc>
                  <a:txBody>
                    <a:bodyPr/>
                    <a:lstStyle/>
                    <a:p>
                      <a:r>
                        <a:rPr lang="ru-RU" sz="1000" b="0" kern="1200" baseline="0" smtClean="0">
                          <a:solidFill>
                            <a:schemeClr val="tx1"/>
                          </a:solidFill>
                          <a:latin typeface="Tahoma" pitchFamily="34" charset="0"/>
                          <a:ea typeface="Tahoma" pitchFamily="34" charset="0"/>
                          <a:cs typeface="Tahoma" pitchFamily="34" charset="0"/>
                        </a:rPr>
                        <a:t>реквизиты мастер-файла фармаконадзора:</a:t>
                      </a:r>
                    </a:p>
                    <a:p>
                      <a:r>
                        <a:rPr lang="ru-RU" sz="1000" b="0" kern="1200" baseline="0" smtClean="0">
                          <a:solidFill>
                            <a:schemeClr val="tx1"/>
                          </a:solidFill>
                          <a:latin typeface="Tahoma" pitchFamily="34" charset="0"/>
                          <a:ea typeface="Tahoma" pitchFamily="34" charset="0"/>
                          <a:cs typeface="Tahoma" pitchFamily="34" charset="0"/>
                        </a:rPr>
                        <a:t>номер:</a:t>
                      </a:r>
                    </a:p>
                    <a:p>
                      <a:r>
                        <a:rPr lang="ru-RU" sz="1000" b="0" kern="1200" baseline="0" smtClean="0">
                          <a:solidFill>
                            <a:schemeClr val="tx1"/>
                          </a:solidFill>
                          <a:latin typeface="Tahoma" pitchFamily="34" charset="0"/>
                          <a:ea typeface="Tahoma" pitchFamily="34" charset="0"/>
                          <a:cs typeface="Tahoma" pitchFamily="34" charset="0"/>
                        </a:rPr>
                        <a:t>адрес местонахождения:</a:t>
                      </a:r>
                      <a:endParaRPr lang="ru-RU" sz="1000" b="0">
                        <a:solidFill>
                          <a:schemeClr val="tx1"/>
                        </a:solidFill>
                        <a:latin typeface="Tahoma" pitchFamily="34" charset="0"/>
                        <a:ea typeface="Tahoma" pitchFamily="34" charset="0"/>
                        <a:cs typeface="Tahoma" pitchFamily="34" charset="0"/>
                      </a:endParaRPr>
                    </a:p>
                  </a:txBody>
                  <a:tcPr>
                    <a:solidFill>
                      <a:schemeClr val="accent3">
                        <a:lumMod val="20000"/>
                        <a:lumOff val="80000"/>
                      </a:schemeClr>
                    </a:solidFill>
                  </a:tcPr>
                </a:tc>
              </a:tr>
            </a:tbl>
          </a:graphicData>
        </a:graphic>
      </p:graphicFrame>
      <p:sp>
        <p:nvSpPr>
          <p:cNvPr id="16" name="TextBox 15"/>
          <p:cNvSpPr txBox="1"/>
          <p:nvPr/>
        </p:nvSpPr>
        <p:spPr>
          <a:xfrm>
            <a:off x="-32" y="4253647"/>
            <a:ext cx="9144000" cy="430887"/>
          </a:xfrm>
          <a:prstGeom prst="rect">
            <a:avLst/>
          </a:prstGeom>
          <a:noFill/>
        </p:spPr>
        <p:txBody>
          <a:bodyPr wrap="square">
            <a:spAutoFit/>
          </a:bodyPr>
          <a:lstStyle/>
          <a:p>
            <a:r>
              <a:rPr lang="ru-RU" sz="1100" smtClean="0">
                <a:latin typeface="Tahoma" pitchFamily="34" charset="0"/>
                <a:ea typeface="Tahoma" pitchFamily="34" charset="0"/>
                <a:cs typeface="Tahoma" pitchFamily="34" charset="0"/>
              </a:rPr>
              <a:t>2.4.5. Уполномоченное лицо держателя регистрационного удостоверения в государстве – члене Евразийского экономического союза для осуществления фармаконадзора, </a:t>
            </a:r>
            <a:r>
              <a:rPr lang="ru-RU" sz="1100" b="1" smtClean="0">
                <a:latin typeface="Tahoma" pitchFamily="34" charset="0"/>
                <a:ea typeface="Tahoma" pitchFamily="34" charset="0"/>
                <a:cs typeface="Tahoma" pitchFamily="34" charset="0"/>
              </a:rPr>
              <a:t>если оно отличается от указанного в пункте 2.4.4 настоящего заявления</a:t>
            </a:r>
            <a:r>
              <a:rPr lang="ru-RU" sz="1100" smtClean="0">
                <a:latin typeface="Tahoma" pitchFamily="34" charset="0"/>
                <a:ea typeface="Tahoma" pitchFamily="34" charset="0"/>
                <a:cs typeface="Tahoma" pitchFamily="34" charset="0"/>
              </a:rPr>
              <a:t>:</a:t>
            </a:r>
          </a:p>
        </p:txBody>
      </p:sp>
      <p:graphicFrame>
        <p:nvGraphicFramePr>
          <p:cNvPr id="17" name="Таблица 16"/>
          <p:cNvGraphicFramePr>
            <a:graphicFrameLocks noGrp="1"/>
          </p:cNvGraphicFramePr>
          <p:nvPr/>
        </p:nvGraphicFramePr>
        <p:xfrm>
          <a:off x="142844" y="4694369"/>
          <a:ext cx="8643998" cy="1680645"/>
        </p:xfrm>
        <a:graphic>
          <a:graphicData uri="http://schemas.openxmlformats.org/drawingml/2006/table">
            <a:tbl>
              <a:tblPr firstRow="1" bandRow="1">
                <a:tableStyleId>{5C22544A-7EE6-4342-B048-85BDC9FD1C3A}</a:tableStyleId>
              </a:tblPr>
              <a:tblGrid>
                <a:gridCol w="8001056"/>
                <a:gridCol w="642942"/>
              </a:tblGrid>
              <a:tr h="246448">
                <a:tc>
                  <a:txBody>
                    <a:bodyPr/>
                    <a:lstStyle/>
                    <a:p>
                      <a:r>
                        <a:rPr lang="ru-RU" sz="1000" b="0" kern="1200" baseline="0" smtClean="0">
                          <a:solidFill>
                            <a:schemeClr val="tx1"/>
                          </a:solidFill>
                          <a:latin typeface="Tahoma" pitchFamily="34" charset="0"/>
                          <a:ea typeface="Tahoma" pitchFamily="34" charset="0"/>
                          <a:cs typeface="Tahoma" pitchFamily="34" charset="0"/>
                        </a:rPr>
                        <a:t>фамилия, имя, отчество уполномоченного лица держателя регистрационного удостоверения, ответственного за фармаконадзор</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solidFill>
                          <a:schemeClr val="tx1"/>
                        </a:solidFill>
                        <a:latin typeface="Tahoma" pitchFamily="34" charset="0"/>
                        <a:ea typeface="Tahoma" pitchFamily="34" charset="0"/>
                        <a:cs typeface="Tahoma" pitchFamily="34" charset="0"/>
                      </a:endParaRPr>
                    </a:p>
                  </a:txBody>
                  <a:tcPr>
                    <a:solidFill>
                      <a:srgbClr val="FFFF99"/>
                    </a:solidFill>
                  </a:tcPr>
                </a:tc>
              </a:tr>
              <a:tr h="246448">
                <a:tc>
                  <a:txBody>
                    <a:bodyPr/>
                    <a:lstStyle/>
                    <a:p>
                      <a:r>
                        <a:rPr lang="ru-RU" sz="1000" b="0" kern="1200" baseline="0" smtClean="0">
                          <a:solidFill>
                            <a:schemeClr val="tx1"/>
                          </a:solidFill>
                          <a:latin typeface="Tahoma" pitchFamily="34" charset="0"/>
                          <a:ea typeface="Tahoma" pitchFamily="34" charset="0"/>
                          <a:cs typeface="Tahoma" pitchFamily="34" charset="0"/>
                        </a:rPr>
                        <a:t>наименование юридического лица (держателя регистрационного удостоверения)</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solidFill>
                          <a:schemeClr val="tx1"/>
                        </a:solidFill>
                        <a:latin typeface="Tahoma" pitchFamily="34" charset="0"/>
                        <a:ea typeface="Tahoma" pitchFamily="34" charset="0"/>
                        <a:cs typeface="Tahoma" pitchFamily="34" charset="0"/>
                      </a:endParaRPr>
                    </a:p>
                  </a:txBody>
                  <a:tcPr>
                    <a:solidFill>
                      <a:srgbClr val="FFFF99"/>
                    </a:solidFill>
                  </a:tcPr>
                </a:tc>
              </a:tr>
              <a:tr h="131873">
                <a:tc>
                  <a:txBody>
                    <a:bodyPr/>
                    <a:lstStyle/>
                    <a:p>
                      <a:r>
                        <a:rPr lang="ru-RU" sz="1000" b="0" kern="1200" baseline="0" smtClean="0">
                          <a:solidFill>
                            <a:schemeClr val="tx1"/>
                          </a:solidFill>
                          <a:latin typeface="Tahoma" pitchFamily="34" charset="0"/>
                          <a:ea typeface="Tahoma" pitchFamily="34" charset="0"/>
                          <a:cs typeface="Tahoma" pitchFamily="34" charset="0"/>
                        </a:rPr>
                        <a:t>юридический адрес юридического лица (держателя регистрационного удостоверения)</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solidFill>
                          <a:schemeClr val="tx1"/>
                        </a:solidFill>
                        <a:latin typeface="Tahoma" pitchFamily="34" charset="0"/>
                        <a:ea typeface="Tahoma" pitchFamily="34" charset="0"/>
                        <a:cs typeface="Tahoma" pitchFamily="34" charset="0"/>
                      </a:endParaRPr>
                    </a:p>
                  </a:txBody>
                  <a:tcPr>
                    <a:solidFill>
                      <a:srgbClr val="FFFF99"/>
                    </a:solidFill>
                  </a:tcPr>
                </a:tc>
              </a:tr>
              <a:tr h="143305">
                <a:tc>
                  <a:txBody>
                    <a:bodyPr/>
                    <a:lstStyle/>
                    <a:p>
                      <a:r>
                        <a:rPr lang="ru-RU" sz="1000" b="0" kern="1200" baseline="0" smtClean="0">
                          <a:solidFill>
                            <a:schemeClr val="tx1"/>
                          </a:solidFill>
                          <a:latin typeface="Tahoma" pitchFamily="34" charset="0"/>
                          <a:ea typeface="Tahoma" pitchFamily="34" charset="0"/>
                          <a:cs typeface="Tahoma" pitchFamily="34" charset="0"/>
                        </a:rPr>
                        <a:t>государство</a:t>
                      </a:r>
                      <a:endParaRPr lang="ru-RU" sz="1000" b="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solidFill>
                          <a:schemeClr val="tx1"/>
                        </a:solidFill>
                        <a:latin typeface="Tahoma" pitchFamily="34" charset="0"/>
                        <a:ea typeface="Tahoma" pitchFamily="34" charset="0"/>
                        <a:cs typeface="Tahoma" pitchFamily="34" charset="0"/>
                      </a:endParaRPr>
                    </a:p>
                  </a:txBody>
                  <a:tcPr>
                    <a:solidFill>
                      <a:srgbClr val="FFFF99"/>
                    </a:solidFill>
                  </a:tcPr>
                </a:tc>
              </a:tr>
              <a:tr h="246448">
                <a:tc>
                  <a:txBody>
                    <a:bodyPr/>
                    <a:lstStyle/>
                    <a:p>
                      <a:r>
                        <a:rPr lang="ru-RU" sz="1000" b="0" kern="1200" baseline="0" smtClean="0">
                          <a:solidFill>
                            <a:schemeClr val="tx1"/>
                          </a:solidFill>
                          <a:latin typeface="Tahoma" pitchFamily="34" charset="0"/>
                          <a:ea typeface="Tahoma" pitchFamily="34" charset="0"/>
                          <a:cs typeface="Tahoma" pitchFamily="34" charset="0"/>
                        </a:rPr>
                        <a:t>номера круглосуточного телефона и факса</a:t>
                      </a:r>
                    </a:p>
                  </a:txBody>
                  <a:tcPr>
                    <a:solidFill>
                      <a:srgbClr val="FFFF99"/>
                    </a:solidFill>
                  </a:tcPr>
                </a:tc>
                <a:tc>
                  <a:txBody>
                    <a:bodyPr/>
                    <a:lstStyle/>
                    <a:p>
                      <a:endParaRPr lang="ru-RU" sz="1200">
                        <a:solidFill>
                          <a:schemeClr val="tx1"/>
                        </a:solidFill>
                        <a:latin typeface="Tahoma" pitchFamily="34" charset="0"/>
                        <a:ea typeface="Tahoma" pitchFamily="34" charset="0"/>
                        <a:cs typeface="Tahoma" pitchFamily="34" charset="0"/>
                      </a:endParaRPr>
                    </a:p>
                  </a:txBody>
                  <a:tcPr>
                    <a:solidFill>
                      <a:srgbClr val="FFFF99"/>
                    </a:solidFill>
                  </a:tcPr>
                </a:tc>
              </a:tr>
              <a:tr h="30904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000" b="0" kern="1200" baseline="0" smtClean="0">
                          <a:solidFill>
                            <a:schemeClr val="tx1"/>
                          </a:solidFill>
                          <a:latin typeface="Tahoma" pitchFamily="34" charset="0"/>
                          <a:ea typeface="Tahoma" pitchFamily="34" charset="0"/>
                          <a:cs typeface="Tahoma" pitchFamily="34" charset="0"/>
                        </a:rPr>
                        <a:t>адрес электронной почты</a:t>
                      </a:r>
                      <a:endParaRPr lang="ru-RU" sz="1000" b="0" smtClean="0">
                        <a:solidFill>
                          <a:schemeClr val="tx1"/>
                        </a:solidFill>
                        <a:latin typeface="Tahoma" pitchFamily="34" charset="0"/>
                        <a:ea typeface="Tahoma" pitchFamily="34" charset="0"/>
                        <a:cs typeface="Tahoma" pitchFamily="34" charset="0"/>
                      </a:endParaRPr>
                    </a:p>
                  </a:txBody>
                  <a:tcPr>
                    <a:solidFill>
                      <a:srgbClr val="FFFF99"/>
                    </a:solidFill>
                  </a:tcPr>
                </a:tc>
                <a:tc>
                  <a:txBody>
                    <a:bodyPr/>
                    <a:lstStyle/>
                    <a:p>
                      <a:endParaRPr lang="ru-RU" sz="1200">
                        <a:solidFill>
                          <a:schemeClr val="tx1"/>
                        </a:solidFill>
                        <a:latin typeface="Tahoma" pitchFamily="34" charset="0"/>
                        <a:ea typeface="Tahoma" pitchFamily="34" charset="0"/>
                        <a:cs typeface="Tahoma" pitchFamily="34" charset="0"/>
                      </a:endParaRPr>
                    </a:p>
                  </a:txBody>
                  <a:tcPr>
                    <a:solidFill>
                      <a:srgbClr val="FFFF99"/>
                    </a:solidFill>
                  </a:tcPr>
                </a:tc>
              </a:tr>
            </a:tbl>
          </a:graphicData>
        </a:graphic>
      </p:graphicFrame>
      <p:graphicFrame>
        <p:nvGraphicFramePr>
          <p:cNvPr id="18" name="Таблица 17"/>
          <p:cNvGraphicFramePr>
            <a:graphicFrameLocks noGrp="1"/>
          </p:cNvGraphicFramePr>
          <p:nvPr/>
        </p:nvGraphicFramePr>
        <p:xfrm>
          <a:off x="1500166" y="6429396"/>
          <a:ext cx="7262842" cy="370840"/>
        </p:xfrm>
        <a:graphic>
          <a:graphicData uri="http://schemas.openxmlformats.org/drawingml/2006/table">
            <a:tbl>
              <a:tblPr firstRow="1" bandRow="1">
                <a:tableStyleId>{5C22544A-7EE6-4342-B048-85BDC9FD1C3A}</a:tableStyleId>
              </a:tblPr>
              <a:tblGrid>
                <a:gridCol w="7262842"/>
              </a:tblGrid>
              <a:tr h="370840">
                <a:tc>
                  <a:txBody>
                    <a:bodyPr/>
                    <a:lstStyle/>
                    <a:p>
                      <a:r>
                        <a:rPr lang="ru-RU" sz="900" b="0" kern="1200" baseline="0" smtClean="0">
                          <a:solidFill>
                            <a:schemeClr val="tx1"/>
                          </a:solidFill>
                          <a:latin typeface="Tahoma" pitchFamily="34" charset="0"/>
                          <a:ea typeface="Tahoma" pitchFamily="34" charset="0"/>
                          <a:cs typeface="Tahoma" pitchFamily="34" charset="0"/>
                        </a:rPr>
                        <a:t>Укажите место регистрации и фактическое место жительства </a:t>
                      </a:r>
                      <a:r>
                        <a:rPr lang="ru-RU" sz="900" b="1" u="sng" kern="1200" baseline="0" smtClean="0">
                          <a:solidFill>
                            <a:schemeClr val="tx1"/>
                          </a:solidFill>
                          <a:latin typeface="Tahoma" pitchFamily="34" charset="0"/>
                          <a:ea typeface="Tahoma" pitchFamily="34" charset="0"/>
                          <a:cs typeface="Tahoma" pitchFamily="34" charset="0"/>
                        </a:rPr>
                        <a:t>контактного лица по фармаконадзору </a:t>
                      </a:r>
                      <a:r>
                        <a:rPr lang="ru-RU" sz="900" b="0" kern="1200" baseline="0" smtClean="0">
                          <a:solidFill>
                            <a:schemeClr val="tx1"/>
                          </a:solidFill>
                          <a:latin typeface="Tahoma" pitchFamily="34" charset="0"/>
                          <a:ea typeface="Tahoma" pitchFamily="34" charset="0"/>
                          <a:cs typeface="Tahoma" pitchFamily="34" charset="0"/>
                        </a:rPr>
                        <a:t>в государстве – члене Евразийского экономического союза, номер его телефона.</a:t>
                      </a:r>
                      <a:endParaRPr lang="ru-RU" sz="900" b="0">
                        <a:solidFill>
                          <a:schemeClr val="tx1"/>
                        </a:solidFill>
                        <a:latin typeface="Tahoma" pitchFamily="34" charset="0"/>
                        <a:ea typeface="Tahoma" pitchFamily="34" charset="0"/>
                        <a:cs typeface="Tahoma" pitchFamily="34" charset="0"/>
                      </a:endParaRPr>
                    </a:p>
                  </a:txBody>
                  <a:tcPr>
                    <a:solidFill>
                      <a:schemeClr val="accent3">
                        <a:lumMod val="40000"/>
                        <a:lumOff val="60000"/>
                      </a:schemeClr>
                    </a:soli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071538" y="214290"/>
            <a:ext cx="7929586" cy="707886"/>
          </a:xfrm>
          <a:prstGeom prst="rect">
            <a:avLst/>
          </a:prstGeom>
          <a:noFill/>
          <a:ln w="9525">
            <a:noFill/>
            <a:miter lim="800000"/>
            <a:headEnd/>
            <a:tailEnd/>
          </a:ln>
        </p:spPr>
        <p:txBody>
          <a:bodyPr wrap="square">
            <a:spAutoFit/>
          </a:bodyPr>
          <a:lstStyle/>
          <a:p>
            <a:r>
              <a:rPr lang="ru-RU" sz="2000" b="1" smtClean="0">
                <a:solidFill>
                  <a:schemeClr val="tx2"/>
                </a:solidFill>
                <a:latin typeface="Tahoma" pitchFamily="34" charset="0"/>
                <a:ea typeface="Tahoma" pitchFamily="34" charset="0"/>
                <a:cs typeface="Tahoma" pitchFamily="34" charset="0"/>
              </a:rPr>
              <a:t>Раздел 1.10 Модуля 1 – Информация относительно фармаконадзора заявителя в государстве – члене ЕАЭС</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500174"/>
            <a:ext cx="9144000" cy="4493538"/>
          </a:xfrm>
          <a:prstGeom prst="rect">
            <a:avLst/>
          </a:prstGeom>
          <a:solidFill>
            <a:srgbClr val="FFFF99"/>
          </a:solidFill>
        </p:spPr>
        <p:txBody>
          <a:bodyPr wrap="square">
            <a:spAutoFit/>
          </a:bodyPr>
          <a:lstStyle/>
          <a:p>
            <a:r>
              <a:rPr lang="ru-RU" sz="1300" smtClean="0">
                <a:latin typeface="Tahoma" pitchFamily="34" charset="0"/>
                <a:ea typeface="Tahoma" pitchFamily="34" charset="0"/>
                <a:cs typeface="Tahoma" pitchFamily="34" charset="0"/>
              </a:rPr>
              <a:t>1.10.1. </a:t>
            </a:r>
            <a:r>
              <a:rPr lang="ru-RU" sz="1300" b="1" smtClean="0">
                <a:latin typeface="Tahoma" pitchFamily="34" charset="0"/>
                <a:ea typeface="Tahoma" pitchFamily="34" charset="0"/>
                <a:cs typeface="Tahoma" pitchFamily="34" charset="0"/>
              </a:rPr>
              <a:t>мастер-файл системы фармаконадзора </a:t>
            </a:r>
            <a:r>
              <a:rPr lang="ru-RU" sz="1300" smtClean="0">
                <a:latin typeface="Tahoma" pitchFamily="34" charset="0"/>
                <a:ea typeface="Tahoma" pitchFamily="34" charset="0"/>
                <a:cs typeface="Tahoma" pitchFamily="34" charset="0"/>
              </a:rPr>
              <a:t>держателя регистрационного удостоверения в соответствии с надлежащей практикой фармаконадзора Евразийского экономического союза или краткая характеристика системы фармаконадзора держателя регистрационного Удостоверения </a:t>
            </a:r>
          </a:p>
          <a:p>
            <a:r>
              <a:rPr lang="ru-RU" sz="1300" b="1" i="1" smtClean="0">
                <a:solidFill>
                  <a:schemeClr val="tx2"/>
                </a:solidFill>
                <a:latin typeface="Tahoma" pitchFamily="34" charset="0"/>
                <a:ea typeface="Tahoma" pitchFamily="34" charset="0"/>
                <a:cs typeface="Tahoma" pitchFamily="34" charset="0"/>
              </a:rPr>
              <a:t>(представляется во все досье в любом случае – см. Прил. 4 Правил регистрации)</a:t>
            </a:r>
          </a:p>
          <a:p>
            <a:r>
              <a:rPr lang="ru-RU" sz="1300" smtClean="0">
                <a:latin typeface="Tahoma" pitchFamily="34" charset="0"/>
                <a:ea typeface="Tahoma" pitchFamily="34" charset="0"/>
                <a:cs typeface="Tahoma" pitchFamily="34" charset="0"/>
              </a:rPr>
              <a:t>Допускается представление мастер-файла по фармаконадзору на английском языке с обязательным переводом на русский язык краткой характеристики системы фармаконадзора ДРУ (Прил. 4)</a:t>
            </a:r>
            <a:endParaRPr lang="ru-RU" sz="1300" b="1" i="1" smtClean="0">
              <a:solidFill>
                <a:schemeClr val="tx2"/>
              </a:solidFill>
              <a:latin typeface="Tahoma" pitchFamily="34" charset="0"/>
              <a:ea typeface="Tahoma" pitchFamily="34" charset="0"/>
              <a:cs typeface="Tahoma" pitchFamily="34" charset="0"/>
            </a:endParaRPr>
          </a:p>
          <a:p>
            <a:endParaRPr lang="ru-RU" sz="1300" smtClean="0">
              <a:latin typeface="Tahoma" pitchFamily="34" charset="0"/>
              <a:ea typeface="Tahoma" pitchFamily="34" charset="0"/>
              <a:cs typeface="Tahoma" pitchFamily="34" charset="0"/>
            </a:endParaRPr>
          </a:p>
          <a:p>
            <a:r>
              <a:rPr lang="ru-RU" sz="1300" smtClean="0">
                <a:latin typeface="Tahoma" pitchFamily="34" charset="0"/>
                <a:ea typeface="Tahoma" pitchFamily="34" charset="0"/>
                <a:cs typeface="Tahoma" pitchFamily="34" charset="0"/>
              </a:rPr>
              <a:t>1.10.2. </a:t>
            </a:r>
            <a:r>
              <a:rPr lang="ru-RU" sz="1300" b="1" smtClean="0">
                <a:latin typeface="Tahoma" pitchFamily="34" charset="0"/>
                <a:ea typeface="Tahoma" pitchFamily="34" charset="0"/>
                <a:cs typeface="Tahoma" pitchFamily="34" charset="0"/>
              </a:rPr>
              <a:t>письменное подтверждение </a:t>
            </a:r>
            <a:r>
              <a:rPr lang="ru-RU" sz="1300" smtClean="0">
                <a:latin typeface="Tahoma" pitchFamily="34" charset="0"/>
                <a:ea typeface="Tahoma" pitchFamily="34" charset="0"/>
                <a:cs typeface="Tahoma" pitchFamily="34" charset="0"/>
              </a:rPr>
              <a:t>того, что держатель регистрационного удостоверения имеет в своем распоряжении квалифицированное лицо, ответственное за фармаконадзор на территории государства – члена Евразийского экономического союза </a:t>
            </a:r>
          </a:p>
          <a:p>
            <a:r>
              <a:rPr lang="ru-RU" sz="1300" b="1" i="1" smtClean="0">
                <a:solidFill>
                  <a:schemeClr val="tx2"/>
                </a:solidFill>
                <a:latin typeface="Tahoma" pitchFamily="34" charset="0"/>
                <a:ea typeface="Tahoma" pitchFamily="34" charset="0"/>
                <a:cs typeface="Tahoma" pitchFamily="34" charset="0"/>
              </a:rPr>
              <a:t>(представляется во все досье в любом случае – см. Прил. 4 Правил регистрации)</a:t>
            </a:r>
            <a:endParaRPr lang="ru-RU" sz="1300" i="1" smtClean="0">
              <a:solidFill>
                <a:schemeClr val="tx2"/>
              </a:solidFill>
              <a:latin typeface="Tahoma" pitchFamily="34" charset="0"/>
              <a:ea typeface="Tahoma" pitchFamily="34" charset="0"/>
              <a:cs typeface="Tahoma" pitchFamily="34" charset="0"/>
            </a:endParaRPr>
          </a:p>
          <a:p>
            <a:endParaRPr lang="ru-RU" sz="1300" smtClean="0">
              <a:latin typeface="Tahoma" pitchFamily="34" charset="0"/>
              <a:ea typeface="Tahoma" pitchFamily="34" charset="0"/>
              <a:cs typeface="Tahoma" pitchFamily="34" charset="0"/>
            </a:endParaRPr>
          </a:p>
          <a:p>
            <a:r>
              <a:rPr lang="ru-RU" sz="1300" smtClean="0">
                <a:latin typeface="Tahoma" pitchFamily="34" charset="0"/>
                <a:ea typeface="Tahoma" pitchFamily="34" charset="0"/>
                <a:cs typeface="Tahoma" pitchFamily="34" charset="0"/>
              </a:rPr>
              <a:t>1.10.3. </a:t>
            </a:r>
            <a:r>
              <a:rPr lang="ru-RU" sz="1300" b="1" smtClean="0">
                <a:latin typeface="Tahoma" pitchFamily="34" charset="0"/>
                <a:ea typeface="Tahoma" pitchFamily="34" charset="0"/>
                <a:cs typeface="Tahoma" pitchFamily="34" charset="0"/>
              </a:rPr>
              <a:t>план управления рисками</a:t>
            </a:r>
            <a:r>
              <a:rPr lang="ru-RU" sz="1300" smtClean="0">
                <a:latin typeface="Tahoma" pitchFamily="34" charset="0"/>
                <a:ea typeface="Tahoma" pitchFamily="34" charset="0"/>
                <a:cs typeface="Tahoma" pitchFamily="34" charset="0"/>
              </a:rPr>
              <a:t> на лекарственный препарат, заявляемый на регистрацию в соответствии с требованиями Правил надлежащей практики фармаконадзора Евразийского экономического союза, утверждаемых Евразийской экономической комиссией </a:t>
            </a:r>
          </a:p>
          <a:p>
            <a:r>
              <a:rPr lang="ru-RU" sz="1300" b="1" i="1" smtClean="0">
                <a:solidFill>
                  <a:schemeClr val="tx2"/>
                </a:solidFill>
                <a:latin typeface="Tahoma" pitchFamily="34" charset="0"/>
                <a:ea typeface="Tahoma" pitchFamily="34" charset="0"/>
                <a:cs typeface="Tahoma" pitchFamily="34" charset="0"/>
              </a:rPr>
              <a:t>(не представляется на воспроизведенные, гомеопатические, растительные ЛП)</a:t>
            </a:r>
            <a:endParaRPr lang="ru-RU" sz="1300" i="1" smtClean="0">
              <a:solidFill>
                <a:schemeClr val="tx2"/>
              </a:solidFill>
              <a:latin typeface="Tahoma" pitchFamily="34" charset="0"/>
              <a:ea typeface="Tahoma" pitchFamily="34" charset="0"/>
              <a:cs typeface="Tahoma" pitchFamily="34" charset="0"/>
            </a:endParaRPr>
          </a:p>
          <a:p>
            <a:r>
              <a:rPr lang="ru-RU" sz="1300" smtClean="0">
                <a:latin typeface="Tahoma" pitchFamily="34" charset="0"/>
                <a:ea typeface="Tahoma" pitchFamily="34" charset="0"/>
                <a:cs typeface="Tahoma" pitchFamily="34" charset="0"/>
              </a:rPr>
              <a:t>Допускается представление плана управления рисками на английском языке с обязательным переводом резюме на русский язык (Прил. 4).</a:t>
            </a:r>
            <a:endParaRPr lang="ru-RU" sz="1300" i="1" smtClean="0">
              <a:solidFill>
                <a:schemeClr val="tx2"/>
              </a:solidFill>
              <a:latin typeface="Tahoma" pitchFamily="34" charset="0"/>
              <a:ea typeface="Tahoma" pitchFamily="34" charset="0"/>
              <a:cs typeface="Tahoma" pitchFamily="34" charset="0"/>
            </a:endParaRPr>
          </a:p>
          <a:p>
            <a:endParaRPr lang="ru-RU" sz="1300" smtClean="0">
              <a:latin typeface="Tahoma" pitchFamily="34" charset="0"/>
              <a:ea typeface="Tahoma" pitchFamily="34" charset="0"/>
              <a:cs typeface="Tahoma" pitchFamily="34" charset="0"/>
            </a:endParaRPr>
          </a:p>
          <a:p>
            <a:r>
              <a:rPr lang="ru-RU" sz="1300" smtClean="0">
                <a:latin typeface="Tahoma" pitchFamily="34" charset="0"/>
                <a:ea typeface="Tahoma" pitchFamily="34" charset="0"/>
                <a:cs typeface="Tahoma" pitchFamily="34" charset="0"/>
              </a:rPr>
              <a:t>1.10.4. </a:t>
            </a:r>
            <a:r>
              <a:rPr lang="ru-RU" sz="1300" b="1" smtClean="0">
                <a:latin typeface="Tahoma" pitchFamily="34" charset="0"/>
                <a:ea typeface="Tahoma" pitchFamily="34" charset="0"/>
                <a:cs typeface="Tahoma" pitchFamily="34" charset="0"/>
              </a:rPr>
              <a:t>документы</a:t>
            </a:r>
            <a:r>
              <a:rPr lang="ru-RU" sz="1300" smtClean="0">
                <a:latin typeface="Tahoma" pitchFamily="34" charset="0"/>
                <a:ea typeface="Tahoma" pitchFamily="34" charset="0"/>
                <a:cs typeface="Tahoma" pitchFamily="34" charset="0"/>
              </a:rPr>
              <a:t>, заверенные надлежащим образом, подтверждающие наличие взаимодействия, обеспечивающего надлежащее выполнение несколькими юридическими лицами всех обязанностей держателя регистрационного удостоверения </a:t>
            </a:r>
            <a:r>
              <a:rPr lang="ru-RU" sz="1300" b="1" i="1" smtClean="0">
                <a:solidFill>
                  <a:schemeClr val="tx2"/>
                </a:solidFill>
                <a:latin typeface="Tahoma" pitchFamily="34" charset="0"/>
                <a:ea typeface="Tahoma" pitchFamily="34" charset="0"/>
                <a:cs typeface="Tahoma" pitchFamily="34" charset="0"/>
              </a:rPr>
              <a:t>(представляется в любом случае, если это применимо)</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214438" y="0"/>
            <a:ext cx="7929562" cy="830997"/>
          </a:xfrm>
          <a:prstGeom prst="rect">
            <a:avLst/>
          </a:prstGeom>
          <a:noFill/>
          <a:ln w="9525">
            <a:noFill/>
            <a:miter lim="800000"/>
            <a:headEnd/>
            <a:tailEnd/>
          </a:ln>
        </p:spPr>
        <p:txBody>
          <a:bodyPr>
            <a:spAutoFit/>
          </a:bodyPr>
          <a:lstStyle/>
          <a:p>
            <a:pPr eaLnBrk="1" hangingPunct="1"/>
            <a:r>
              <a:rPr lang="ru-RU" sz="2400" b="1" smtClean="0">
                <a:solidFill>
                  <a:schemeClr val="tx2"/>
                </a:solidFill>
                <a:latin typeface="Tahoma" pitchFamily="34" charset="0"/>
                <a:cs typeface="Tahoma" pitchFamily="34" charset="0"/>
              </a:rPr>
              <a:t>Регуляторика и рекомендации </a:t>
            </a:r>
            <a:r>
              <a:rPr lang="ru-RU" sz="2400" b="1">
                <a:solidFill>
                  <a:schemeClr val="tx2"/>
                </a:solidFill>
                <a:latin typeface="Tahoma" pitchFamily="34" charset="0"/>
                <a:cs typeface="Tahoma" pitchFamily="34" charset="0"/>
              </a:rPr>
              <a:t>по подготовке </a:t>
            </a:r>
          </a:p>
          <a:p>
            <a:pPr eaLnBrk="1" hangingPunct="1"/>
            <a:r>
              <a:rPr lang="ru-RU" sz="2400" b="1" smtClean="0">
                <a:solidFill>
                  <a:schemeClr val="tx2"/>
                </a:solidFill>
                <a:latin typeface="Tahoma" pitchFamily="34" charset="0"/>
                <a:cs typeface="Tahoma" pitchFamily="34" charset="0"/>
              </a:rPr>
              <a:t>разделов 1.10.1 – 1.10.4 Модуля 1 для  ЕАЭС </a:t>
            </a:r>
            <a:endParaRPr lang="ru-RU" sz="2400" b="1">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17" name="TextBox 16"/>
          <p:cNvSpPr txBox="1"/>
          <p:nvPr/>
        </p:nvSpPr>
        <p:spPr>
          <a:xfrm>
            <a:off x="0" y="1380731"/>
            <a:ext cx="9144000" cy="5262979"/>
          </a:xfrm>
          <a:prstGeom prst="rect">
            <a:avLst/>
          </a:prstGeom>
          <a:noFill/>
        </p:spPr>
        <p:txBody>
          <a:bodyPr>
            <a:spAutoFit/>
          </a:bodyPr>
          <a:lstStyle/>
          <a:p>
            <a:pPr marL="342900" indent="-342900">
              <a:defRPr/>
            </a:pPr>
            <a:r>
              <a:rPr lang="ru-RU" sz="1400" b="1" dirty="0" smtClean="0">
                <a:latin typeface="Tahoma" pitchFamily="34" charset="0"/>
                <a:ea typeface="Tahoma" pitchFamily="34" charset="0"/>
                <a:cs typeface="Tahoma" pitchFamily="34" charset="0"/>
              </a:rPr>
              <a:t>1. МАСТЕР-ФАЙЛ СИСТЕМЫ ФАРМАКОНАДЗОРА:</a:t>
            </a:r>
          </a:p>
          <a:p>
            <a:pPr marL="342900" indent="-342900">
              <a:defRPr/>
            </a:pPr>
            <a:r>
              <a:rPr lang="ru-RU" sz="1400" dirty="0" smtClean="0">
                <a:latin typeface="Tahoma" pitchFamily="34" charset="0"/>
                <a:ea typeface="Tahoma" pitchFamily="34" charset="0"/>
                <a:cs typeface="Tahoma" pitchFamily="34" charset="0"/>
              </a:rPr>
              <a:t>		</a:t>
            </a:r>
            <a:r>
              <a:rPr lang="ru-RU" sz="1400" b="1" dirty="0" err="1" smtClean="0">
                <a:latin typeface="Tahoma" pitchFamily="34" charset="0"/>
                <a:ea typeface="Tahoma" pitchFamily="34" charset="0"/>
                <a:cs typeface="Tahoma" pitchFamily="34" charset="0"/>
              </a:rPr>
              <a:t>Регуляторика</a:t>
            </a:r>
            <a:r>
              <a:rPr lang="ru-RU" sz="1400" dirty="0" smtClean="0">
                <a:latin typeface="Tahoma" pitchFamily="34" charset="0"/>
                <a:ea typeface="Tahoma" pitchFamily="34" charset="0"/>
                <a:cs typeface="Tahoma" pitchFamily="34" charset="0"/>
              </a:rPr>
              <a:t>: </a:t>
            </a:r>
          </a:p>
          <a:p>
            <a:pPr>
              <a:defRPr/>
            </a:pPr>
            <a:r>
              <a:rPr lang="ru-RU" altLang="ru-RU" sz="1400" dirty="0" smtClean="0">
                <a:latin typeface="Tahoma" pitchFamily="34" charset="0"/>
                <a:ea typeface="Tahoma" pitchFamily="34" charset="0"/>
                <a:cs typeface="Tahoma" pitchFamily="34" charset="0"/>
              </a:rPr>
              <a:t>	1. </a:t>
            </a:r>
            <a:r>
              <a:rPr lang="ru-RU" altLang="ru-RU" sz="1400" smtClean="0">
                <a:latin typeface="Tahoma" pitchFamily="34" charset="0"/>
                <a:ea typeface="Tahoma" pitchFamily="34" charset="0"/>
                <a:cs typeface="Tahoma" pitchFamily="34" charset="0"/>
              </a:rPr>
              <a:t>Правила надлежащей практики </a:t>
            </a:r>
            <a:r>
              <a:rPr lang="ru-RU" altLang="ru-RU" sz="1400" dirty="0" err="1" smtClean="0">
                <a:latin typeface="Tahoma" pitchFamily="34" charset="0"/>
                <a:ea typeface="Tahoma" pitchFamily="34" charset="0"/>
                <a:cs typeface="Tahoma" pitchFamily="34" charset="0"/>
              </a:rPr>
              <a:t>фармаконадзора</a:t>
            </a:r>
            <a:r>
              <a:rPr lang="ru-RU" altLang="ru-RU" sz="1400" dirty="0" smtClean="0">
                <a:latin typeface="Tahoma" pitchFamily="34" charset="0"/>
                <a:ea typeface="Tahoma" pitchFamily="34" charset="0"/>
                <a:cs typeface="Tahoma" pitchFamily="34" charset="0"/>
              </a:rPr>
              <a:t> ЕАЭС, </a:t>
            </a:r>
            <a:r>
              <a:rPr lang="ru-RU" altLang="ru-RU" sz="1400" b="1" dirty="0" smtClean="0">
                <a:latin typeface="Tahoma" pitchFamily="34" charset="0"/>
                <a:ea typeface="Tahoma" pitchFamily="34" charset="0"/>
                <a:cs typeface="Tahoma" pitchFamily="34" charset="0"/>
              </a:rPr>
              <a:t>п. 3.1 – 3.8.4.</a:t>
            </a:r>
          </a:p>
          <a:p>
            <a:pPr>
              <a:defRPr/>
            </a:pPr>
            <a:r>
              <a:rPr lang="ru-RU" altLang="ru-RU" sz="1400" dirty="0" smtClean="0">
                <a:latin typeface="Tahoma" pitchFamily="34" charset="0"/>
                <a:ea typeface="Tahoma" pitchFamily="34" charset="0"/>
                <a:cs typeface="Tahoma" pitchFamily="34" charset="0"/>
              </a:rPr>
              <a:t>		</a:t>
            </a:r>
            <a:r>
              <a:rPr lang="ru-RU" altLang="ru-RU" sz="1400" b="1" dirty="0" smtClean="0">
                <a:latin typeface="Tahoma" pitchFamily="34" charset="0"/>
                <a:ea typeface="Tahoma" pitchFamily="34" charset="0"/>
                <a:cs typeface="Tahoma" pitchFamily="34" charset="0"/>
              </a:rPr>
              <a:t>Рекомендации</a:t>
            </a:r>
            <a:r>
              <a:rPr lang="ru-RU" altLang="ru-RU" sz="1400" dirty="0" smtClean="0">
                <a:latin typeface="Tahoma" pitchFamily="34" charset="0"/>
                <a:ea typeface="Tahoma" pitchFamily="34" charset="0"/>
                <a:cs typeface="Tahoma" pitchFamily="34" charset="0"/>
              </a:rPr>
              <a:t>: </a:t>
            </a:r>
          </a:p>
          <a:p>
            <a:pPr>
              <a:defRPr/>
            </a:pPr>
            <a:r>
              <a:rPr lang="ru-RU" altLang="ru-RU" sz="1400" dirty="0" smtClean="0">
                <a:latin typeface="Tahoma" pitchFamily="34" charset="0"/>
                <a:ea typeface="Tahoma" pitchFamily="34" charset="0"/>
                <a:cs typeface="Tahoma" pitchFamily="34" charset="0"/>
              </a:rPr>
              <a:t>		2. </a:t>
            </a:r>
            <a:r>
              <a:rPr lang="ru-RU" altLang="ru-RU" sz="1400" dirty="0" smtClean="0">
                <a:solidFill>
                  <a:srgbClr val="FF0000"/>
                </a:solidFill>
                <a:latin typeface="Tahoma" pitchFamily="34" charset="0"/>
                <a:ea typeface="Tahoma" pitchFamily="34" charset="0"/>
                <a:cs typeface="Tahoma" pitchFamily="34" charset="0"/>
              </a:rPr>
              <a:t>Журнал «Безопасность и риск </a:t>
            </a:r>
            <a:r>
              <a:rPr lang="ru-RU" altLang="ru-RU" sz="1400" dirty="0" err="1" smtClean="0">
                <a:solidFill>
                  <a:srgbClr val="FF0000"/>
                </a:solidFill>
                <a:latin typeface="Tahoma" pitchFamily="34" charset="0"/>
                <a:ea typeface="Tahoma" pitchFamily="34" charset="0"/>
                <a:cs typeface="Tahoma" pitchFamily="34" charset="0"/>
              </a:rPr>
              <a:t>фармактерапии</a:t>
            </a:r>
            <a:r>
              <a:rPr lang="ru-RU" altLang="ru-RU" sz="1400" dirty="0" smtClean="0">
                <a:solidFill>
                  <a:srgbClr val="FF0000"/>
                </a:solidFill>
                <a:latin typeface="Tahoma" pitchFamily="34" charset="0"/>
                <a:ea typeface="Tahoma" pitchFamily="34" charset="0"/>
                <a:cs typeface="Tahoma" pitchFamily="34" charset="0"/>
              </a:rPr>
              <a:t>», </a:t>
            </a:r>
            <a:r>
              <a:rPr lang="ru-RU" altLang="ru-RU" sz="1400" b="1" dirty="0" smtClean="0">
                <a:solidFill>
                  <a:srgbClr val="FF0000"/>
                </a:solidFill>
                <a:latin typeface="Tahoma" pitchFamily="34" charset="0"/>
                <a:ea typeface="Tahoma" pitchFamily="34" charset="0"/>
                <a:cs typeface="Tahoma" pitchFamily="34" charset="0"/>
              </a:rPr>
              <a:t>2016, №2, с. 11-27.</a:t>
            </a:r>
          </a:p>
          <a:p>
            <a:pPr marL="342900" indent="-342900">
              <a:defRPr/>
            </a:pPr>
            <a:r>
              <a:rPr lang="ru-RU" sz="1400" b="1" dirty="0" smtClean="0">
                <a:latin typeface="Tahoma" pitchFamily="34" charset="0"/>
                <a:ea typeface="Tahoma" pitchFamily="34" charset="0"/>
                <a:cs typeface="Tahoma" pitchFamily="34" charset="0"/>
              </a:rPr>
              <a:t>2.</a:t>
            </a:r>
            <a:r>
              <a:rPr lang="ru-RU" sz="1400" dirty="0" smtClean="0">
                <a:latin typeface="Tahoma" pitchFamily="34" charset="0"/>
                <a:ea typeface="Tahoma" pitchFamily="34" charset="0"/>
                <a:cs typeface="Tahoma" pitchFamily="34" charset="0"/>
              </a:rPr>
              <a:t> </a:t>
            </a:r>
            <a:r>
              <a:rPr lang="ru-RU" sz="1400" b="1" cap="all" dirty="0" smtClean="0">
                <a:latin typeface="Tahoma" pitchFamily="34" charset="0"/>
                <a:ea typeface="Tahoma" pitchFamily="34" charset="0"/>
                <a:cs typeface="Tahoma" pitchFamily="34" charset="0"/>
              </a:rPr>
              <a:t>Краткая характеристика системы </a:t>
            </a:r>
            <a:r>
              <a:rPr lang="ru-RU" sz="1400" b="1" cap="all" dirty="0" err="1" smtClean="0">
                <a:latin typeface="Tahoma" pitchFamily="34" charset="0"/>
                <a:ea typeface="Tahoma" pitchFamily="34" charset="0"/>
                <a:cs typeface="Tahoma" pitchFamily="34" charset="0"/>
              </a:rPr>
              <a:t>фармаконадзора</a:t>
            </a:r>
            <a:r>
              <a:rPr lang="ru-RU" sz="1400" b="1" cap="all" dirty="0" smtClean="0">
                <a:latin typeface="Tahoma" pitchFamily="34" charset="0"/>
                <a:ea typeface="Tahoma" pitchFamily="34" charset="0"/>
                <a:cs typeface="Tahoma" pitchFamily="34" charset="0"/>
              </a:rPr>
              <a:t> ДРУ:</a:t>
            </a:r>
            <a:endParaRPr lang="ru-RU" sz="1400" cap="all" dirty="0" smtClean="0">
              <a:latin typeface="Tahoma" pitchFamily="34" charset="0"/>
              <a:ea typeface="Tahoma" pitchFamily="34" charset="0"/>
              <a:cs typeface="Tahoma" pitchFamily="34" charset="0"/>
            </a:endParaRPr>
          </a:p>
          <a:p>
            <a:pPr marL="342900" indent="-342900">
              <a:defRPr/>
            </a:pPr>
            <a:r>
              <a:rPr lang="ru-RU" sz="1400" dirty="0" smtClean="0">
                <a:latin typeface="Tahoma" pitchFamily="34" charset="0"/>
                <a:ea typeface="Tahoma" pitchFamily="34" charset="0"/>
                <a:cs typeface="Tahoma" pitchFamily="34" charset="0"/>
              </a:rPr>
              <a:t>		</a:t>
            </a:r>
            <a:r>
              <a:rPr lang="ru-RU" sz="1400" b="1" dirty="0" err="1" smtClean="0">
                <a:latin typeface="Tahoma" pitchFamily="34" charset="0"/>
                <a:ea typeface="Tahoma" pitchFamily="34" charset="0"/>
                <a:cs typeface="Tahoma" pitchFamily="34" charset="0"/>
              </a:rPr>
              <a:t>Регуляторика</a:t>
            </a:r>
            <a:r>
              <a:rPr lang="ru-RU" sz="1400" dirty="0" smtClean="0">
                <a:latin typeface="Tahoma" pitchFamily="34" charset="0"/>
                <a:ea typeface="Tahoma" pitchFamily="34" charset="0"/>
                <a:cs typeface="Tahoma" pitchFamily="34" charset="0"/>
              </a:rPr>
              <a:t>: </a:t>
            </a:r>
          </a:p>
          <a:p>
            <a:pPr>
              <a:defRPr/>
            </a:pPr>
            <a:r>
              <a:rPr lang="ru-RU" altLang="ru-RU" sz="1400" dirty="0" smtClean="0">
                <a:latin typeface="Tahoma" pitchFamily="34" charset="0"/>
                <a:ea typeface="Tahoma" pitchFamily="34" charset="0"/>
                <a:cs typeface="Tahoma" pitchFamily="34" charset="0"/>
              </a:rPr>
              <a:t>	1. Правила регистрации и экспертизы ЕАЭС, </a:t>
            </a:r>
            <a:r>
              <a:rPr lang="ru-RU" altLang="ru-RU" sz="1400" b="1" dirty="0" smtClean="0">
                <a:latin typeface="Tahoma" pitchFamily="34" charset="0"/>
                <a:ea typeface="Tahoma" pitchFamily="34" charset="0"/>
                <a:cs typeface="Tahoma" pitchFamily="34" charset="0"/>
              </a:rPr>
              <a:t>п. 1.10.1.</a:t>
            </a:r>
          </a:p>
          <a:p>
            <a:pPr>
              <a:defRPr/>
            </a:pPr>
            <a:r>
              <a:rPr lang="ru-RU" altLang="ru-RU" sz="1400" dirty="0" smtClean="0">
                <a:latin typeface="Tahoma" pitchFamily="34" charset="0"/>
                <a:ea typeface="Tahoma" pitchFamily="34" charset="0"/>
                <a:cs typeface="Tahoma" pitchFamily="34" charset="0"/>
              </a:rPr>
              <a:t>		</a:t>
            </a:r>
            <a:endParaRPr lang="ru-RU" altLang="ru-RU" sz="1400" b="1" dirty="0" smtClean="0">
              <a:solidFill>
                <a:srgbClr val="FF0000"/>
              </a:solidFill>
              <a:latin typeface="Tahoma" pitchFamily="34" charset="0"/>
              <a:ea typeface="Tahoma" pitchFamily="34" charset="0"/>
              <a:cs typeface="Tahoma" pitchFamily="34" charset="0"/>
            </a:endParaRPr>
          </a:p>
          <a:p>
            <a:pPr marL="342900" indent="-342900">
              <a:defRPr/>
            </a:pPr>
            <a:r>
              <a:rPr lang="ru-RU" sz="1400" b="1" dirty="0" smtClean="0">
                <a:latin typeface="Tahoma" pitchFamily="34" charset="0"/>
                <a:ea typeface="Tahoma" pitchFamily="34" charset="0"/>
                <a:cs typeface="Tahoma" pitchFamily="34" charset="0"/>
              </a:rPr>
              <a:t>3.</a:t>
            </a:r>
            <a:r>
              <a:rPr lang="ru-RU" sz="1400" dirty="0" smtClean="0">
                <a:latin typeface="Tahoma" pitchFamily="34" charset="0"/>
                <a:ea typeface="Tahoma" pitchFamily="34" charset="0"/>
                <a:cs typeface="Tahoma" pitchFamily="34" charset="0"/>
              </a:rPr>
              <a:t> </a:t>
            </a:r>
            <a:r>
              <a:rPr lang="ru-RU" sz="1400" b="1" cap="all" dirty="0" smtClean="0">
                <a:latin typeface="Tahoma" pitchFamily="34" charset="0"/>
                <a:ea typeface="Tahoma" pitchFamily="34" charset="0"/>
                <a:cs typeface="Tahoma" pitchFamily="34" charset="0"/>
              </a:rPr>
              <a:t>ПИСЬМЕННОЕ ПОДТВЕРЖДЕНИЕ системы </a:t>
            </a:r>
            <a:r>
              <a:rPr lang="ru-RU" sz="1400" b="1" cap="all" dirty="0" err="1" smtClean="0">
                <a:latin typeface="Tahoma" pitchFamily="34" charset="0"/>
                <a:ea typeface="Tahoma" pitchFamily="34" charset="0"/>
                <a:cs typeface="Tahoma" pitchFamily="34" charset="0"/>
              </a:rPr>
              <a:t>фармаконадзора</a:t>
            </a:r>
            <a:r>
              <a:rPr lang="ru-RU" sz="1400" b="1" cap="all" dirty="0" smtClean="0">
                <a:latin typeface="Tahoma" pitchFamily="34" charset="0"/>
                <a:ea typeface="Tahoma" pitchFamily="34" charset="0"/>
                <a:cs typeface="Tahoma" pitchFamily="34" charset="0"/>
              </a:rPr>
              <a:t> ДРУ:</a:t>
            </a:r>
            <a:endParaRPr lang="ru-RU" sz="1400" cap="all" dirty="0" smtClean="0">
              <a:latin typeface="Tahoma" pitchFamily="34" charset="0"/>
              <a:ea typeface="Tahoma" pitchFamily="34" charset="0"/>
              <a:cs typeface="Tahoma" pitchFamily="34" charset="0"/>
            </a:endParaRPr>
          </a:p>
          <a:p>
            <a:pPr marL="342900" indent="-342900">
              <a:defRPr/>
            </a:pPr>
            <a:r>
              <a:rPr lang="ru-RU" sz="1400" dirty="0" smtClean="0">
                <a:latin typeface="Tahoma" pitchFamily="34" charset="0"/>
                <a:ea typeface="Tahoma" pitchFamily="34" charset="0"/>
                <a:cs typeface="Tahoma" pitchFamily="34" charset="0"/>
              </a:rPr>
              <a:t>		</a:t>
            </a:r>
            <a:r>
              <a:rPr lang="ru-RU" sz="1400" b="1" dirty="0" err="1" smtClean="0">
                <a:latin typeface="Tahoma" pitchFamily="34" charset="0"/>
                <a:ea typeface="Tahoma" pitchFamily="34" charset="0"/>
                <a:cs typeface="Tahoma" pitchFamily="34" charset="0"/>
              </a:rPr>
              <a:t>Регуляторика</a:t>
            </a:r>
            <a:r>
              <a:rPr lang="ru-RU" sz="1400" dirty="0" smtClean="0">
                <a:latin typeface="Tahoma" pitchFamily="34" charset="0"/>
                <a:ea typeface="Tahoma" pitchFamily="34" charset="0"/>
                <a:cs typeface="Tahoma" pitchFamily="34" charset="0"/>
              </a:rPr>
              <a:t>: </a:t>
            </a:r>
          </a:p>
          <a:p>
            <a:pPr>
              <a:defRPr/>
            </a:pPr>
            <a:r>
              <a:rPr lang="ru-RU" altLang="ru-RU" sz="1400" dirty="0" smtClean="0">
                <a:latin typeface="Tahoma" pitchFamily="34" charset="0"/>
                <a:ea typeface="Tahoma" pitchFamily="34" charset="0"/>
                <a:cs typeface="Tahoma" pitchFamily="34" charset="0"/>
              </a:rPr>
              <a:t>	1. Правила регистрации и экспертизы ЕАЭС, </a:t>
            </a:r>
            <a:r>
              <a:rPr lang="ru-RU" altLang="ru-RU" sz="1400" b="1" dirty="0" smtClean="0">
                <a:latin typeface="Tahoma" pitchFamily="34" charset="0"/>
                <a:ea typeface="Tahoma" pitchFamily="34" charset="0"/>
                <a:cs typeface="Tahoma" pitchFamily="34" charset="0"/>
              </a:rPr>
              <a:t>п. 1.10.2.</a:t>
            </a:r>
          </a:p>
          <a:p>
            <a:pPr>
              <a:defRPr/>
            </a:pPr>
            <a:r>
              <a:rPr lang="ru-RU" altLang="ru-RU" sz="1400" dirty="0" smtClean="0">
                <a:latin typeface="Tahoma" pitchFamily="34" charset="0"/>
                <a:ea typeface="Tahoma" pitchFamily="34" charset="0"/>
                <a:cs typeface="Tahoma" pitchFamily="34" charset="0"/>
              </a:rPr>
              <a:t>		</a:t>
            </a:r>
          </a:p>
          <a:p>
            <a:pPr marL="342900" indent="-342900">
              <a:defRPr/>
            </a:pPr>
            <a:r>
              <a:rPr lang="ru-RU" sz="1400" b="1" dirty="0" smtClean="0">
                <a:latin typeface="Tahoma" pitchFamily="34" charset="0"/>
                <a:ea typeface="Tahoma" pitchFamily="34" charset="0"/>
                <a:cs typeface="Tahoma" pitchFamily="34" charset="0"/>
              </a:rPr>
              <a:t>4. ПЛАН </a:t>
            </a:r>
            <a:r>
              <a:rPr lang="ru-RU" sz="1400" b="1" dirty="0">
                <a:latin typeface="Tahoma" pitchFamily="34" charset="0"/>
                <a:ea typeface="Tahoma" pitchFamily="34" charset="0"/>
                <a:cs typeface="Tahoma" pitchFamily="34" charset="0"/>
              </a:rPr>
              <a:t>УПРАВЛЕНИЯ РИСКАМИ:</a:t>
            </a:r>
          </a:p>
          <a:p>
            <a:pPr>
              <a:defRPr/>
            </a:pPr>
            <a:r>
              <a:rPr lang="ru-RU" sz="1400" dirty="0">
                <a:latin typeface="Tahoma" pitchFamily="34" charset="0"/>
                <a:ea typeface="Tahoma" pitchFamily="34" charset="0"/>
                <a:cs typeface="Tahoma" pitchFamily="34" charset="0"/>
              </a:rPr>
              <a:t>	</a:t>
            </a:r>
            <a:r>
              <a:rPr lang="ru-RU" sz="1400" b="1" dirty="0" err="1">
                <a:latin typeface="Tahoma" pitchFamily="34" charset="0"/>
                <a:ea typeface="Tahoma" pitchFamily="34" charset="0"/>
                <a:cs typeface="Tahoma" pitchFamily="34" charset="0"/>
              </a:rPr>
              <a:t>Регуляторика</a:t>
            </a:r>
            <a:r>
              <a:rPr lang="ru-RU" sz="1400" dirty="0">
                <a:latin typeface="Tahoma" pitchFamily="34" charset="0"/>
                <a:ea typeface="Tahoma" pitchFamily="34" charset="0"/>
                <a:cs typeface="Tahoma" pitchFamily="34" charset="0"/>
              </a:rPr>
              <a:t>: </a:t>
            </a:r>
            <a:endParaRPr lang="ru-RU" sz="1400" dirty="0" smtClean="0">
              <a:latin typeface="Tahoma" pitchFamily="34" charset="0"/>
              <a:ea typeface="Tahoma" pitchFamily="34" charset="0"/>
              <a:cs typeface="Tahoma" pitchFamily="34" charset="0"/>
            </a:endParaRPr>
          </a:p>
          <a:p>
            <a:pPr>
              <a:defRPr/>
            </a:pPr>
            <a:r>
              <a:rPr lang="ru-RU" altLang="ru-RU" sz="1400" dirty="0" smtClean="0">
                <a:latin typeface="Tahoma" pitchFamily="34" charset="0"/>
                <a:ea typeface="Tahoma" pitchFamily="34" charset="0"/>
                <a:cs typeface="Tahoma" pitchFamily="34" charset="0"/>
              </a:rPr>
              <a:t>	1. Правила </a:t>
            </a:r>
            <a:r>
              <a:rPr lang="ru-RU" altLang="ru-RU" sz="1400" dirty="0">
                <a:latin typeface="Tahoma" pitchFamily="34" charset="0"/>
                <a:ea typeface="Tahoma" pitchFamily="34" charset="0"/>
                <a:cs typeface="Tahoma" pitchFamily="34" charset="0"/>
              </a:rPr>
              <a:t>надлежащей практики </a:t>
            </a:r>
            <a:r>
              <a:rPr lang="ru-RU" altLang="ru-RU" sz="1400" dirty="0" err="1">
                <a:latin typeface="Tahoma" pitchFamily="34" charset="0"/>
                <a:ea typeface="Tahoma" pitchFamily="34" charset="0"/>
                <a:cs typeface="Tahoma" pitchFamily="34" charset="0"/>
              </a:rPr>
              <a:t>фармаконадзора</a:t>
            </a:r>
            <a:r>
              <a:rPr lang="ru-RU" altLang="ru-RU" sz="1400" dirty="0">
                <a:latin typeface="Tahoma" pitchFamily="34" charset="0"/>
                <a:ea typeface="Tahoma" pitchFamily="34" charset="0"/>
                <a:cs typeface="Tahoma" pitchFamily="34" charset="0"/>
              </a:rPr>
              <a:t> </a:t>
            </a:r>
            <a:r>
              <a:rPr lang="ru-RU" altLang="ru-RU" sz="1400" dirty="0" smtClean="0">
                <a:latin typeface="Tahoma" pitchFamily="34" charset="0"/>
                <a:ea typeface="Tahoma" pitchFamily="34" charset="0"/>
                <a:cs typeface="Tahoma" pitchFamily="34" charset="0"/>
              </a:rPr>
              <a:t>ЕАЭС – </a:t>
            </a:r>
            <a:r>
              <a:rPr lang="ru-RU" altLang="ru-RU" sz="1400" b="1" dirty="0" smtClean="0">
                <a:latin typeface="Tahoma" pitchFamily="34" charset="0"/>
                <a:ea typeface="Tahoma" pitchFamily="34" charset="0"/>
                <a:cs typeface="Tahoma" pitchFamily="34" charset="0"/>
              </a:rPr>
              <a:t>п. 6.2.3 – 6.3.3.</a:t>
            </a:r>
          </a:p>
          <a:p>
            <a:pPr>
              <a:defRPr/>
            </a:pPr>
            <a:r>
              <a:rPr lang="ru-RU" altLang="ru-RU" sz="1400" dirty="0" smtClean="0">
                <a:latin typeface="Tahoma" pitchFamily="34" charset="0"/>
                <a:ea typeface="Tahoma" pitchFamily="34" charset="0"/>
                <a:cs typeface="Tahoma" pitchFamily="34" charset="0"/>
              </a:rPr>
              <a:t>	2. Правила регистрации и экспертизы ЕАЭС – </a:t>
            </a:r>
            <a:r>
              <a:rPr lang="ru-RU" altLang="ru-RU" sz="1400" b="1" dirty="0" smtClean="0">
                <a:latin typeface="Tahoma" pitchFamily="34" charset="0"/>
                <a:ea typeface="Tahoma" pitchFamily="34" charset="0"/>
                <a:cs typeface="Tahoma" pitchFamily="34" charset="0"/>
              </a:rPr>
              <a:t>п. 1.10.3</a:t>
            </a:r>
          </a:p>
          <a:p>
            <a:pPr>
              <a:defRPr/>
            </a:pPr>
            <a:r>
              <a:rPr lang="ru-RU" altLang="ru-RU" sz="1400" dirty="0" smtClean="0">
                <a:latin typeface="Tahoma" pitchFamily="34" charset="0"/>
                <a:ea typeface="Tahoma" pitchFamily="34" charset="0"/>
                <a:cs typeface="Tahoma" pitchFamily="34" charset="0"/>
              </a:rPr>
              <a:t>	3. Приказ Росздравнадзора от 15.02.2017 №1071, </a:t>
            </a:r>
            <a:r>
              <a:rPr lang="ru-RU" altLang="ru-RU" sz="1400" b="1" dirty="0" smtClean="0">
                <a:latin typeface="Tahoma" pitchFamily="34" charset="0"/>
                <a:ea typeface="Tahoma" pitchFamily="34" charset="0"/>
                <a:cs typeface="Tahoma" pitchFamily="34" charset="0"/>
              </a:rPr>
              <a:t>п. 53 – 60</a:t>
            </a:r>
            <a:r>
              <a:rPr lang="ru-RU" altLang="ru-RU" sz="1400" dirty="0" smtClean="0">
                <a:latin typeface="Tahoma" pitchFamily="34" charset="0"/>
                <a:ea typeface="Tahoma" pitchFamily="34" charset="0"/>
                <a:cs typeface="Tahoma" pitchFamily="34" charset="0"/>
              </a:rPr>
              <a:t>.</a:t>
            </a:r>
          </a:p>
          <a:p>
            <a:pPr>
              <a:defRPr/>
            </a:pPr>
            <a:r>
              <a:rPr lang="ru-RU" altLang="ru-RU" sz="1400" dirty="0">
                <a:latin typeface="Tahoma" pitchFamily="34" charset="0"/>
                <a:ea typeface="Tahoma" pitchFamily="34" charset="0"/>
                <a:cs typeface="Tahoma" pitchFamily="34" charset="0"/>
              </a:rPr>
              <a:t>	</a:t>
            </a:r>
            <a:r>
              <a:rPr lang="ru-RU" altLang="ru-RU" sz="1400" dirty="0" smtClean="0">
                <a:latin typeface="Tahoma" pitchFamily="34" charset="0"/>
                <a:ea typeface="Tahoma" pitchFamily="34" charset="0"/>
                <a:cs typeface="Tahoma" pitchFamily="34" charset="0"/>
              </a:rPr>
              <a:t>	</a:t>
            </a:r>
            <a:r>
              <a:rPr lang="ru-RU" altLang="ru-RU" sz="1400" b="1" dirty="0" smtClean="0">
                <a:latin typeface="Tahoma" pitchFamily="34" charset="0"/>
                <a:ea typeface="Tahoma" pitchFamily="34" charset="0"/>
                <a:cs typeface="Tahoma" pitchFamily="34" charset="0"/>
              </a:rPr>
              <a:t>Рекомендации</a:t>
            </a:r>
            <a:r>
              <a:rPr lang="ru-RU" altLang="ru-RU" sz="1400" dirty="0" smtClean="0">
                <a:latin typeface="Tahoma" pitchFamily="34" charset="0"/>
                <a:ea typeface="Tahoma" pitchFamily="34" charset="0"/>
                <a:cs typeface="Tahoma" pitchFamily="34" charset="0"/>
              </a:rPr>
              <a:t>:</a:t>
            </a:r>
          </a:p>
          <a:p>
            <a:pPr>
              <a:defRPr/>
            </a:pPr>
            <a:r>
              <a:rPr lang="ru-RU" altLang="ru-RU" sz="1400" dirty="0" smtClean="0">
                <a:latin typeface="Tahoma" pitchFamily="34" charset="0"/>
                <a:ea typeface="Tahoma" pitchFamily="34" charset="0"/>
                <a:cs typeface="Tahoma" pitchFamily="34" charset="0"/>
              </a:rPr>
              <a:t>		</a:t>
            </a:r>
            <a:r>
              <a:rPr lang="ru-RU" altLang="ru-RU" sz="1400" dirty="0" smtClean="0">
                <a:solidFill>
                  <a:srgbClr val="FF0000"/>
                </a:solidFill>
                <a:latin typeface="Tahoma" pitchFamily="34" charset="0"/>
                <a:ea typeface="Tahoma" pitchFamily="34" charset="0"/>
                <a:cs typeface="Tahoma" pitchFamily="34" charset="0"/>
              </a:rPr>
              <a:t>4. Журнал </a:t>
            </a:r>
            <a:r>
              <a:rPr lang="ru-RU" altLang="ru-RU" sz="1400" dirty="0">
                <a:solidFill>
                  <a:srgbClr val="FF0000"/>
                </a:solidFill>
                <a:latin typeface="Tahoma" pitchFamily="34" charset="0"/>
                <a:ea typeface="Tahoma" pitchFamily="34" charset="0"/>
                <a:cs typeface="Tahoma" pitchFamily="34" charset="0"/>
              </a:rPr>
              <a:t>«Безопасность и риск </a:t>
            </a:r>
            <a:r>
              <a:rPr lang="ru-RU" altLang="ru-RU" sz="1400" dirty="0" err="1">
                <a:solidFill>
                  <a:srgbClr val="FF0000"/>
                </a:solidFill>
                <a:latin typeface="Tahoma" pitchFamily="34" charset="0"/>
                <a:ea typeface="Tahoma" pitchFamily="34" charset="0"/>
                <a:cs typeface="Tahoma" pitchFamily="34" charset="0"/>
              </a:rPr>
              <a:t>фармактерапии</a:t>
            </a:r>
            <a:r>
              <a:rPr lang="ru-RU" altLang="ru-RU" sz="1400" dirty="0">
                <a:solidFill>
                  <a:srgbClr val="FF0000"/>
                </a:solidFill>
                <a:latin typeface="Tahoma" pitchFamily="34" charset="0"/>
                <a:ea typeface="Tahoma" pitchFamily="34" charset="0"/>
                <a:cs typeface="Tahoma" pitchFamily="34" charset="0"/>
              </a:rPr>
              <a:t>», </a:t>
            </a:r>
            <a:r>
              <a:rPr lang="ru-RU" altLang="ru-RU" sz="1400" b="1" dirty="0">
                <a:solidFill>
                  <a:srgbClr val="FF0000"/>
                </a:solidFill>
                <a:latin typeface="Tahoma" pitchFamily="34" charset="0"/>
                <a:ea typeface="Tahoma" pitchFamily="34" charset="0"/>
                <a:cs typeface="Tahoma" pitchFamily="34" charset="0"/>
              </a:rPr>
              <a:t>2016, №1, с. </a:t>
            </a:r>
            <a:r>
              <a:rPr lang="ru-RU" altLang="ru-RU" sz="1400" b="1" dirty="0" smtClean="0">
                <a:solidFill>
                  <a:srgbClr val="FF0000"/>
                </a:solidFill>
                <a:latin typeface="Tahoma" pitchFamily="34" charset="0"/>
                <a:ea typeface="Tahoma" pitchFamily="34" charset="0"/>
                <a:cs typeface="Tahoma" pitchFamily="34" charset="0"/>
              </a:rPr>
              <a:t>21-27</a:t>
            </a:r>
            <a:endParaRPr lang="ru-RU" altLang="ru-RU" sz="1400" dirty="0" smtClean="0">
              <a:solidFill>
                <a:srgbClr val="FF0000"/>
              </a:solidFill>
              <a:latin typeface="Tahoma" pitchFamily="34" charset="0"/>
              <a:ea typeface="Tahoma" pitchFamily="34" charset="0"/>
              <a:cs typeface="Tahoma" pitchFamily="34" charset="0"/>
            </a:endParaRPr>
          </a:p>
          <a:p>
            <a:r>
              <a:rPr lang="ru-RU" sz="1400" b="1" cap="all" dirty="0" smtClean="0">
                <a:latin typeface="Tahoma" pitchFamily="34" charset="0"/>
                <a:ea typeface="Tahoma" pitchFamily="34" charset="0"/>
                <a:cs typeface="Tahoma" pitchFamily="34" charset="0"/>
              </a:rPr>
              <a:t>5. ДОКУМЕНТЫ, подтверждающие наличие </a:t>
            </a:r>
            <a:r>
              <a:rPr lang="ru-RU" sz="1400" b="1" cap="all" dirty="0" err="1" smtClean="0">
                <a:latin typeface="Tahoma" pitchFamily="34" charset="0"/>
                <a:ea typeface="Tahoma" pitchFamily="34" charset="0"/>
                <a:cs typeface="Tahoma" pitchFamily="34" charset="0"/>
              </a:rPr>
              <a:t>надлежащеГО</a:t>
            </a:r>
            <a:r>
              <a:rPr lang="ru-RU" sz="1400" b="1" cap="all" dirty="0" smtClean="0">
                <a:latin typeface="Tahoma" pitchFamily="34" charset="0"/>
                <a:ea typeface="Tahoma" pitchFamily="34" charset="0"/>
                <a:cs typeface="Tahoma" pitchFamily="34" charset="0"/>
              </a:rPr>
              <a:t> выполнения несколькими юридическими лицами всех обязанностей ДРУ</a:t>
            </a:r>
            <a:r>
              <a:rPr lang="ru-RU" sz="1400" b="1" dirty="0" smtClean="0">
                <a:latin typeface="Tahoma" pitchFamily="34" charset="0"/>
                <a:ea typeface="Tahoma" pitchFamily="34" charset="0"/>
                <a:cs typeface="Tahoma" pitchFamily="34" charset="0"/>
              </a:rPr>
              <a:t>:</a:t>
            </a:r>
            <a:endParaRPr lang="ru-RU" sz="1400" b="1" dirty="0">
              <a:latin typeface="Tahoma" pitchFamily="34" charset="0"/>
              <a:ea typeface="Tahoma" pitchFamily="34" charset="0"/>
              <a:cs typeface="Tahoma" pitchFamily="34" charset="0"/>
            </a:endParaRPr>
          </a:p>
          <a:p>
            <a:pPr marL="342900" indent="-342900">
              <a:defRPr/>
            </a:pPr>
            <a:r>
              <a:rPr lang="ru-RU" sz="1400" dirty="0">
                <a:latin typeface="Tahoma" pitchFamily="34" charset="0"/>
                <a:ea typeface="Tahoma" pitchFamily="34" charset="0"/>
                <a:cs typeface="Tahoma" pitchFamily="34" charset="0"/>
              </a:rPr>
              <a:t>		</a:t>
            </a:r>
            <a:r>
              <a:rPr lang="ru-RU" sz="1400" b="1" dirty="0" err="1">
                <a:latin typeface="Tahoma" pitchFamily="34" charset="0"/>
                <a:ea typeface="Tahoma" pitchFamily="34" charset="0"/>
                <a:cs typeface="Tahoma" pitchFamily="34" charset="0"/>
              </a:rPr>
              <a:t>Регуляторика</a:t>
            </a:r>
            <a:r>
              <a:rPr lang="ru-RU" sz="1400" dirty="0">
                <a:latin typeface="Tahoma" pitchFamily="34" charset="0"/>
                <a:ea typeface="Tahoma" pitchFamily="34" charset="0"/>
                <a:cs typeface="Tahoma" pitchFamily="34" charset="0"/>
              </a:rPr>
              <a:t>: </a:t>
            </a:r>
            <a:endParaRPr lang="ru-RU" sz="1400" dirty="0" smtClean="0">
              <a:latin typeface="Tahoma" pitchFamily="34" charset="0"/>
              <a:ea typeface="Tahoma" pitchFamily="34" charset="0"/>
              <a:cs typeface="Tahoma" pitchFamily="34" charset="0"/>
            </a:endParaRPr>
          </a:p>
          <a:p>
            <a:pPr>
              <a:defRPr/>
            </a:pPr>
            <a:r>
              <a:rPr lang="ru-RU" altLang="ru-RU" sz="1400" dirty="0" smtClean="0">
                <a:latin typeface="Tahoma" pitchFamily="34" charset="0"/>
                <a:ea typeface="Tahoma" pitchFamily="34" charset="0"/>
                <a:cs typeface="Tahoma" pitchFamily="34" charset="0"/>
              </a:rPr>
              <a:t>	1. Правила регистрации и экспертизы ЕАЭС – </a:t>
            </a:r>
            <a:r>
              <a:rPr lang="ru-RU" altLang="ru-RU" sz="1400" b="1" dirty="0" smtClean="0">
                <a:latin typeface="Tahoma" pitchFamily="34" charset="0"/>
                <a:ea typeface="Tahoma" pitchFamily="34" charset="0"/>
                <a:cs typeface="Tahoma" pitchFamily="34" charset="0"/>
              </a:rPr>
              <a:t>п. 1.10.4</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3"/>
          <p:cNvSpPr txBox="1">
            <a:spLocks noChangeArrowheads="1"/>
          </p:cNvSpPr>
          <p:nvPr/>
        </p:nvSpPr>
        <p:spPr bwMode="auto">
          <a:xfrm>
            <a:off x="1214414" y="285728"/>
            <a:ext cx="7643811" cy="461665"/>
          </a:xfrm>
          <a:prstGeom prst="rect">
            <a:avLst/>
          </a:prstGeom>
          <a:noFill/>
          <a:ln w="9525">
            <a:noFill/>
            <a:miter lim="800000"/>
            <a:headEnd/>
            <a:tailEnd/>
          </a:ln>
        </p:spPr>
        <p:txBody>
          <a:bodyPr wrap="square">
            <a:spAutoFit/>
          </a:bodyPr>
          <a:lstStyle/>
          <a:p>
            <a:r>
              <a:rPr lang="ru-RU" sz="2400" b="1" smtClean="0">
                <a:solidFill>
                  <a:schemeClr val="tx2"/>
                </a:solidFill>
                <a:latin typeface="Tahoma" pitchFamily="34" charset="0"/>
                <a:cs typeface="Tahoma" pitchFamily="34" charset="0"/>
              </a:rPr>
              <a:t>1. Мастер-файл системы фармаконадзора</a:t>
            </a:r>
            <a:endParaRPr lang="ru-RU" sz="2400" b="1">
              <a:solidFill>
                <a:schemeClr val="tx2"/>
              </a:solidFill>
              <a:latin typeface="Tahoma" pitchFamily="34" charset="0"/>
              <a:cs typeface="Tahoma" pitchFamily="34" charset="0"/>
            </a:endParaRPr>
          </a:p>
        </p:txBody>
      </p:sp>
      <p:sp>
        <p:nvSpPr>
          <p:cNvPr id="7171"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7172"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pic>
        <p:nvPicPr>
          <p:cNvPr id="1028" name="Picture 4"/>
          <p:cNvPicPr>
            <a:picLocks noChangeAspect="1" noChangeArrowheads="1"/>
          </p:cNvPicPr>
          <p:nvPr/>
        </p:nvPicPr>
        <p:blipFill>
          <a:blip r:embed="rId3"/>
          <a:srcRect/>
          <a:stretch>
            <a:fillRect/>
          </a:stretch>
        </p:blipFill>
        <p:spPr bwMode="auto">
          <a:xfrm>
            <a:off x="71406" y="1643050"/>
            <a:ext cx="8982215" cy="1928827"/>
          </a:xfrm>
          <a:prstGeom prst="rect">
            <a:avLst/>
          </a:prstGeom>
          <a:noFill/>
          <a:ln w="9525">
            <a:noFill/>
            <a:miter lim="800000"/>
            <a:headEnd/>
            <a:tailEnd/>
          </a:ln>
          <a:effectLst/>
        </p:spPr>
      </p:pic>
      <p:sp>
        <p:nvSpPr>
          <p:cNvPr id="9" name="TextBox 8"/>
          <p:cNvSpPr txBox="1"/>
          <p:nvPr/>
        </p:nvSpPr>
        <p:spPr>
          <a:xfrm>
            <a:off x="71438" y="3643314"/>
            <a:ext cx="9001156" cy="307777"/>
          </a:xfrm>
          <a:prstGeom prst="rect">
            <a:avLst/>
          </a:prstGeom>
          <a:noFill/>
        </p:spPr>
        <p:txBody>
          <a:bodyPr wrap="square" rtlCol="0">
            <a:spAutoFit/>
          </a:bodyPr>
          <a:lstStyle/>
          <a:p>
            <a:r>
              <a:rPr lang="ru-RU" sz="1400" smtClean="0">
                <a:latin typeface="Tahoma" pitchFamily="34" charset="0"/>
                <a:ea typeface="Tahoma" pitchFamily="34" charset="0"/>
                <a:cs typeface="Tahoma" pitchFamily="34" charset="0"/>
              </a:rPr>
              <a:t>Мастер-файл содержит </a:t>
            </a:r>
            <a:r>
              <a:rPr lang="ru-RU" sz="1400" b="1" smtClean="0">
                <a:latin typeface="Tahoma" pitchFamily="34" charset="0"/>
                <a:ea typeface="Tahoma" pitchFamily="34" charset="0"/>
                <a:cs typeface="Tahoma" pitchFamily="34" charset="0"/>
              </a:rPr>
              <a:t>29 приложений</a:t>
            </a:r>
            <a:r>
              <a:rPr lang="ru-RU" sz="1400" smtClean="0">
                <a:latin typeface="Tahoma" pitchFamily="34" charset="0"/>
                <a:ea typeface="Tahoma" pitchFamily="34" charset="0"/>
                <a:cs typeface="Tahoma" pitchFamily="34" charset="0"/>
              </a:rPr>
              <a:t>, из них </a:t>
            </a:r>
            <a:r>
              <a:rPr lang="ru-RU" sz="1400" b="1" smtClean="0">
                <a:latin typeface="Tahoma" pitchFamily="34" charset="0"/>
                <a:ea typeface="Tahoma" pitchFamily="34" charset="0"/>
                <a:cs typeface="Tahoma" pitchFamily="34" charset="0"/>
              </a:rPr>
              <a:t>18 - являются обязательными </a:t>
            </a:r>
            <a:r>
              <a:rPr lang="ru-RU" sz="1400" smtClean="0">
                <a:latin typeface="Tahoma" pitchFamily="34" charset="0"/>
                <a:ea typeface="Tahoma" pitchFamily="34" charset="0"/>
                <a:cs typeface="Tahoma" pitchFamily="34" charset="0"/>
              </a:rPr>
              <a:t>(в том числе 8 СОП) !</a:t>
            </a:r>
            <a:endParaRPr lang="ru-RU" sz="1400">
              <a:latin typeface="Tahoma" pitchFamily="34" charset="0"/>
              <a:ea typeface="Tahoma" pitchFamily="34" charset="0"/>
              <a:cs typeface="Tahoma" pitchFamily="34" charset="0"/>
            </a:endParaRPr>
          </a:p>
        </p:txBody>
      </p:sp>
      <p:sp>
        <p:nvSpPr>
          <p:cNvPr id="10" name="TextBox 9"/>
          <p:cNvSpPr txBox="1"/>
          <p:nvPr/>
        </p:nvSpPr>
        <p:spPr>
          <a:xfrm>
            <a:off x="714348" y="4214818"/>
            <a:ext cx="8501090" cy="369332"/>
          </a:xfrm>
          <a:prstGeom prst="rect">
            <a:avLst/>
          </a:prstGeom>
          <a:noFill/>
        </p:spPr>
        <p:txBody>
          <a:bodyPr wrap="square">
            <a:spAutoFit/>
          </a:bodyPr>
          <a:lstStyle/>
          <a:p>
            <a:pPr>
              <a:defRPr/>
            </a:pPr>
            <a:r>
              <a:rPr lang="ru-RU" altLang="ru-RU" b="1" smtClean="0">
                <a:latin typeface="Tahoma" pitchFamily="34" charset="0"/>
                <a:ea typeface="Tahoma" pitchFamily="34" charset="0"/>
                <a:cs typeface="Tahoma" pitchFamily="34" charset="0"/>
              </a:rPr>
              <a:t>СОП для системы фармаконадзора ДРУ</a:t>
            </a:r>
            <a:endParaRPr lang="ru-RU" altLang="ru-RU">
              <a:latin typeface="Tahoma" pitchFamily="34" charset="0"/>
              <a:ea typeface="Tahoma" pitchFamily="34" charset="0"/>
              <a:cs typeface="Tahoma" pitchFamily="34" charset="0"/>
            </a:endParaRPr>
          </a:p>
        </p:txBody>
      </p:sp>
      <p:pic>
        <p:nvPicPr>
          <p:cNvPr id="1029" name="Picture 5"/>
          <p:cNvPicPr>
            <a:picLocks noChangeAspect="1" noChangeArrowheads="1"/>
          </p:cNvPicPr>
          <p:nvPr/>
        </p:nvPicPr>
        <p:blipFill>
          <a:blip r:embed="rId4"/>
          <a:srcRect/>
          <a:stretch>
            <a:fillRect/>
          </a:stretch>
        </p:blipFill>
        <p:spPr bwMode="auto">
          <a:xfrm>
            <a:off x="4434812" y="4929198"/>
            <a:ext cx="4632968" cy="1883172"/>
          </a:xfrm>
          <a:prstGeom prst="rect">
            <a:avLst/>
          </a:prstGeom>
          <a:noFill/>
          <a:ln w="9525">
            <a:noFill/>
            <a:miter lim="800000"/>
            <a:headEnd/>
            <a:tailEnd/>
          </a:ln>
          <a:effectLst/>
        </p:spPr>
      </p:pic>
      <p:sp>
        <p:nvSpPr>
          <p:cNvPr id="11" name="Прямоугольник 10"/>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
        <p:nvSpPr>
          <p:cNvPr id="12" name="Прямоугольник 11"/>
          <p:cNvSpPr/>
          <p:nvPr/>
        </p:nvSpPr>
        <p:spPr>
          <a:xfrm rot="20155638">
            <a:off x="6503129" y="4678466"/>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3"/>
          <p:cNvSpPr txBox="1">
            <a:spLocks noChangeArrowheads="1"/>
          </p:cNvSpPr>
          <p:nvPr/>
        </p:nvSpPr>
        <p:spPr bwMode="auto">
          <a:xfrm>
            <a:off x="1071538" y="-24"/>
            <a:ext cx="7929586" cy="1631216"/>
          </a:xfrm>
          <a:prstGeom prst="rect">
            <a:avLst/>
          </a:prstGeom>
          <a:noFill/>
          <a:ln w="9525">
            <a:noFill/>
            <a:miter lim="800000"/>
            <a:headEnd/>
            <a:tailEnd/>
          </a:ln>
        </p:spPr>
        <p:txBody>
          <a:bodyPr wrap="square">
            <a:spAutoFit/>
          </a:bodyPr>
          <a:lstStyle/>
          <a:p>
            <a:r>
              <a:rPr lang="ru-RU" sz="2400" b="1" smtClean="0">
                <a:solidFill>
                  <a:schemeClr val="tx2"/>
                </a:solidFill>
                <a:latin typeface="Tahoma" pitchFamily="34" charset="0"/>
                <a:cs typeface="Tahoma" pitchFamily="34" charset="0"/>
              </a:rPr>
              <a:t>2. Краткая характеристика </a:t>
            </a:r>
          </a:p>
          <a:p>
            <a:r>
              <a:rPr lang="ru-RU" sz="2400" b="1" smtClean="0">
                <a:solidFill>
                  <a:schemeClr val="tx2"/>
                </a:solidFill>
                <a:latin typeface="Tahoma" pitchFamily="34" charset="0"/>
                <a:cs typeface="Tahoma" pitchFamily="34" charset="0"/>
              </a:rPr>
              <a:t>системы фармаконадзора ДРУ</a:t>
            </a:r>
          </a:p>
          <a:p>
            <a:r>
              <a:rPr lang="ru-RU" sz="1400" smtClean="0"/>
              <a:t>(подается вместо Мастер-файла системы фармаконадзора ДРУ </a:t>
            </a:r>
          </a:p>
          <a:p>
            <a:r>
              <a:rPr lang="ru-RU" sz="1400" smtClean="0"/>
              <a:t>при последующих заявках на регистрацию ЛП от имени данного ДРУ)</a:t>
            </a:r>
          </a:p>
          <a:p>
            <a:endParaRPr lang="ru-RU" sz="2400" b="1">
              <a:solidFill>
                <a:schemeClr val="tx2"/>
              </a:solidFill>
              <a:latin typeface="Tahoma" pitchFamily="34" charset="0"/>
              <a:cs typeface="Tahoma" pitchFamily="34" charset="0"/>
            </a:endParaRPr>
          </a:p>
        </p:txBody>
      </p:sp>
      <p:sp>
        <p:nvSpPr>
          <p:cNvPr id="7171"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7172"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8" name="TextBox 7"/>
          <p:cNvSpPr txBox="1"/>
          <p:nvPr/>
        </p:nvSpPr>
        <p:spPr>
          <a:xfrm>
            <a:off x="0" y="1486335"/>
            <a:ext cx="9144000" cy="3539430"/>
          </a:xfrm>
          <a:prstGeom prst="rect">
            <a:avLst/>
          </a:prstGeom>
          <a:noFill/>
        </p:spPr>
        <p:txBody>
          <a:bodyPr wrap="square">
            <a:spAutoFit/>
          </a:bodyPr>
          <a:lstStyle/>
          <a:p>
            <a:pPr algn="ctr"/>
            <a:r>
              <a:rPr lang="ru-RU" b="1" smtClean="0"/>
              <a:t>Включает следующие обязательные элементы (п.1.10.1):</a:t>
            </a:r>
          </a:p>
          <a:p>
            <a:endParaRPr lang="ru-RU" sz="800" smtClean="0"/>
          </a:p>
          <a:p>
            <a:pPr marL="342900" indent="-342900">
              <a:buAutoNum type="arabicPeriod"/>
            </a:pPr>
            <a:r>
              <a:rPr lang="ru-RU" b="1" smtClean="0"/>
              <a:t>Письменное подтверждение</a:t>
            </a:r>
            <a:r>
              <a:rPr lang="ru-RU" smtClean="0"/>
              <a:t> ДРУ факта наличия уполномоченного лица (УЛ), ответственного за фармаконадзор. Если ДРУ не находится на территории государства-члена, также необходимо подтверждение о наличии контактного лица по фармаконадзору на территории государства-члена;</a:t>
            </a:r>
          </a:p>
          <a:p>
            <a:pPr marL="342900" indent="-342900">
              <a:buAutoNum type="arabicPeriod"/>
            </a:pPr>
            <a:r>
              <a:rPr lang="ru-RU" b="1" smtClean="0"/>
              <a:t>Указание государства</a:t>
            </a:r>
            <a:r>
              <a:rPr lang="ru-RU" smtClean="0"/>
              <a:t>, в котором проживает и выполняет свои функции УЛ;</a:t>
            </a:r>
          </a:p>
          <a:p>
            <a:r>
              <a:rPr lang="ru-RU" smtClean="0"/>
              <a:t>3. </a:t>
            </a:r>
            <a:r>
              <a:rPr lang="ru-RU" b="1" smtClean="0"/>
              <a:t>Контактные данные УЛ</a:t>
            </a:r>
            <a:r>
              <a:rPr lang="ru-RU" smtClean="0"/>
              <a:t> и контактного лица по фармаконадзору (если применимо);</a:t>
            </a:r>
          </a:p>
          <a:p>
            <a:r>
              <a:rPr lang="ru-RU" smtClean="0"/>
              <a:t>4. </a:t>
            </a:r>
            <a:r>
              <a:rPr lang="ru-RU" b="1" smtClean="0"/>
              <a:t>Заявление </a:t>
            </a:r>
            <a:r>
              <a:rPr lang="ru-RU" smtClean="0"/>
              <a:t>(декларация), подписанное ДРУ, о том, что он обязуется выполнять задачи и обязанности, перечисленные в Правилах надлежащей практики фармаконадзора Союза;</a:t>
            </a:r>
          </a:p>
          <a:p>
            <a:r>
              <a:rPr lang="ru-RU" smtClean="0"/>
              <a:t>5. </a:t>
            </a:r>
            <a:r>
              <a:rPr lang="ru-RU" b="1" smtClean="0"/>
              <a:t>Ссылка на расположение</a:t>
            </a:r>
            <a:r>
              <a:rPr lang="ru-RU" smtClean="0"/>
              <a:t> (адрес) мастер-файла системы фармаконадзора</a:t>
            </a:r>
            <a:endParaRPr lang="ru-RU" altLang="ru-RU">
              <a:latin typeface="Tahoma" pitchFamily="34" charset="0"/>
              <a:ea typeface="Tahoma" pitchFamily="34" charset="0"/>
              <a:cs typeface="Tahoma" pitchFamily="34" charset="0"/>
            </a:endParaRPr>
          </a:p>
        </p:txBody>
      </p:sp>
      <p:sp>
        <p:nvSpPr>
          <p:cNvPr id="6" name="TextBox 5"/>
          <p:cNvSpPr txBox="1"/>
          <p:nvPr/>
        </p:nvSpPr>
        <p:spPr>
          <a:xfrm>
            <a:off x="1571604" y="5429264"/>
            <a:ext cx="7286676" cy="1384995"/>
          </a:xfrm>
          <a:prstGeom prst="rect">
            <a:avLst/>
          </a:prstGeom>
          <a:noFill/>
        </p:spPr>
        <p:txBody>
          <a:bodyPr wrap="square" rtlCol="0">
            <a:spAutoFit/>
          </a:bodyPr>
          <a:lstStyle/>
          <a:p>
            <a:r>
              <a:rPr lang="ru-RU" sz="1400" smtClean="0"/>
              <a:t>Примечание: </a:t>
            </a:r>
            <a:r>
              <a:rPr lang="ru-RU" sz="1400" b="1" smtClean="0"/>
              <a:t>Форма «Заявление о регистрации, перерегистрации лекарственного препарата, приведении в соответствие с требованиями Евразийского экономического союза и внесении изменений в регистрационное досье лекарственного препарата» </a:t>
            </a:r>
            <a:r>
              <a:rPr lang="ru-RU" sz="1400" smtClean="0"/>
              <a:t>(Прил. 2 Правил Регистрации и экспертизы) – уже содержит ФИО УЛФ, наименование и адрес ДРУ, государство, номера круглосуточного телефона и факса, Е</a:t>
            </a:r>
            <a:r>
              <a:rPr lang="en-US" sz="1400" smtClean="0"/>
              <a:t>-mail</a:t>
            </a:r>
            <a:r>
              <a:rPr lang="ru-RU" sz="1400" smtClean="0"/>
              <a:t> (п. 2.4.4, 2.4.5, 3.4.4., 3.4.5)</a:t>
            </a:r>
            <a:endParaRPr lang="ru-RU" sz="140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3"/>
          <p:cNvSpPr txBox="1">
            <a:spLocks noChangeArrowheads="1"/>
          </p:cNvSpPr>
          <p:nvPr/>
        </p:nvSpPr>
        <p:spPr bwMode="auto">
          <a:xfrm>
            <a:off x="1214414" y="285728"/>
            <a:ext cx="7929586" cy="1938992"/>
          </a:xfrm>
          <a:prstGeom prst="rect">
            <a:avLst/>
          </a:prstGeom>
          <a:noFill/>
          <a:ln w="9525">
            <a:noFill/>
            <a:miter lim="800000"/>
            <a:headEnd/>
            <a:tailEnd/>
          </a:ln>
        </p:spPr>
        <p:txBody>
          <a:bodyPr wrap="square">
            <a:spAutoFit/>
          </a:bodyPr>
          <a:lstStyle/>
          <a:p>
            <a:r>
              <a:rPr lang="ru-RU" sz="2400" b="1" smtClean="0">
                <a:solidFill>
                  <a:schemeClr val="tx2"/>
                </a:solidFill>
                <a:latin typeface="Tahoma" pitchFamily="34" charset="0"/>
                <a:cs typeface="Tahoma" pitchFamily="34" charset="0"/>
              </a:rPr>
              <a:t>Краткая характеристика системы фармаконадзора</a:t>
            </a:r>
            <a:r>
              <a:rPr lang="en-US" sz="2400" b="1" smtClean="0">
                <a:solidFill>
                  <a:schemeClr val="tx2"/>
                </a:solidFill>
                <a:latin typeface="Tahoma" pitchFamily="34" charset="0"/>
                <a:cs typeface="Tahoma" pitchFamily="34" charset="0"/>
              </a:rPr>
              <a:t> </a:t>
            </a:r>
            <a:endParaRPr lang="ru-RU" sz="2400" b="1" smtClean="0">
              <a:solidFill>
                <a:schemeClr val="tx2"/>
              </a:solidFill>
              <a:latin typeface="Tahoma" pitchFamily="34" charset="0"/>
              <a:cs typeface="Tahoma" pitchFamily="34" charset="0"/>
            </a:endParaRPr>
          </a:p>
          <a:p>
            <a:r>
              <a:rPr lang="en-US" sz="1600" smtClean="0">
                <a:solidFill>
                  <a:schemeClr val="tx2"/>
                </a:solidFill>
                <a:latin typeface="Tahoma" pitchFamily="34" charset="0"/>
                <a:cs typeface="Tahoma" pitchFamily="34" charset="0"/>
              </a:rPr>
              <a:t>(</a:t>
            </a:r>
            <a:r>
              <a:rPr lang="ru-RU" sz="1600" smtClean="0">
                <a:solidFill>
                  <a:schemeClr val="tx2"/>
                </a:solidFill>
                <a:latin typeface="Tahoma" pitchFamily="34" charset="0"/>
                <a:cs typeface="Tahoma" pitchFamily="34" charset="0"/>
              </a:rPr>
              <a:t>пример для заявителя из РФ)</a:t>
            </a:r>
          </a:p>
          <a:p>
            <a:endParaRPr lang="ru-RU" sz="2400" smtClean="0">
              <a:solidFill>
                <a:schemeClr val="tx2"/>
              </a:solidFill>
              <a:latin typeface="Tahoma" pitchFamily="34" charset="0"/>
              <a:cs typeface="Tahoma" pitchFamily="34" charset="0"/>
            </a:endParaRPr>
          </a:p>
          <a:p>
            <a:r>
              <a:rPr lang="ru-RU" sz="1600" smtClean="0">
                <a:solidFill>
                  <a:schemeClr val="tx2"/>
                </a:solidFill>
                <a:latin typeface="Tahoma" pitchFamily="34" charset="0"/>
                <a:cs typeface="Tahoma" pitchFamily="34" charset="0"/>
              </a:rPr>
              <a:t>Краткая характеристика системы фармаконадзора  </a:t>
            </a:r>
            <a:r>
              <a:rPr lang="ru-RU" sz="1600" smtClean="0">
                <a:solidFill>
                  <a:srgbClr val="FF0000"/>
                </a:solidFill>
                <a:latin typeface="Tahoma" pitchFamily="34" charset="0"/>
                <a:cs typeface="Tahoma" pitchFamily="34" charset="0"/>
              </a:rPr>
              <a:t>ООО «Ромашка»                  </a:t>
            </a:r>
          </a:p>
          <a:p>
            <a:r>
              <a:rPr lang="ru-RU" sz="1600" smtClean="0">
                <a:solidFill>
                  <a:srgbClr val="FF0000"/>
                </a:solidFill>
                <a:latin typeface="Tahoma" pitchFamily="34" charset="0"/>
                <a:cs typeface="Tahoma" pitchFamily="34" charset="0"/>
              </a:rPr>
              <a:t>г. Москва,  «15» мая 2018 г.</a:t>
            </a:r>
            <a:endParaRPr lang="ru-RU" sz="1600">
              <a:solidFill>
                <a:srgbClr val="FF0000"/>
              </a:solidFill>
              <a:latin typeface="Tahoma" pitchFamily="34" charset="0"/>
              <a:cs typeface="Tahoma" pitchFamily="34" charset="0"/>
            </a:endParaRPr>
          </a:p>
        </p:txBody>
      </p:sp>
      <p:sp>
        <p:nvSpPr>
          <p:cNvPr id="7171"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7172"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8" name="TextBox 7"/>
          <p:cNvSpPr txBox="1"/>
          <p:nvPr/>
        </p:nvSpPr>
        <p:spPr>
          <a:xfrm>
            <a:off x="0" y="2000240"/>
            <a:ext cx="9144000" cy="4801314"/>
          </a:xfrm>
          <a:prstGeom prst="rect">
            <a:avLst/>
          </a:prstGeom>
          <a:noFill/>
        </p:spPr>
        <p:txBody>
          <a:bodyPr wrap="square">
            <a:spAutoFit/>
          </a:bodyPr>
          <a:lstStyle/>
          <a:p>
            <a:endParaRPr lang="ru-RU" sz="1600" smtClean="0"/>
          </a:p>
          <a:p>
            <a:endParaRPr lang="ru-RU" sz="1600" smtClean="0"/>
          </a:p>
          <a:p>
            <a:r>
              <a:rPr lang="ru-RU" sz="1600" smtClean="0"/>
              <a:t>Настоящим документом </a:t>
            </a:r>
            <a:r>
              <a:rPr lang="ru-RU" sz="1600" smtClean="0">
                <a:solidFill>
                  <a:srgbClr val="FF0000"/>
                </a:solidFill>
              </a:rPr>
              <a:t>ООО «Ромашка»</a:t>
            </a:r>
            <a:r>
              <a:rPr lang="ru-RU" sz="1600" smtClean="0">
                <a:solidFill>
                  <a:srgbClr val="FF0000"/>
                </a:solidFill>
                <a:latin typeface="Tahoma" pitchFamily="34" charset="0"/>
                <a:ea typeface="Tahoma" pitchFamily="34" charset="0"/>
                <a:cs typeface="Tahoma" pitchFamily="34" charset="0"/>
              </a:rPr>
              <a:t>, в лице генерального директора Сидорова С.С., действующего на основании Устава, </a:t>
            </a:r>
            <a:r>
              <a:rPr lang="ru-RU" sz="1600" smtClean="0">
                <a:solidFill>
                  <a:srgbClr val="FF0000"/>
                </a:solidFill>
              </a:rPr>
              <a:t> </a:t>
            </a:r>
            <a:r>
              <a:rPr lang="ru-RU" sz="1600" smtClean="0"/>
              <a:t>письменно подтверждает факт наличия уполномоченного лица (УЛ), ответственного за фармаконадзор </a:t>
            </a:r>
            <a:r>
              <a:rPr lang="ru-RU" sz="1600" smtClean="0">
                <a:solidFill>
                  <a:srgbClr val="FF0000"/>
                </a:solidFill>
              </a:rPr>
              <a:t>и подтверждает о наличии контактных лиц по фармаконадзору на территории Республики Казахстан</a:t>
            </a:r>
            <a:r>
              <a:rPr lang="ru-RU" sz="1600" smtClean="0"/>
              <a:t>.</a:t>
            </a:r>
            <a:r>
              <a:rPr lang="ru-RU" sz="1600" smtClean="0">
                <a:solidFill>
                  <a:srgbClr val="FF0000"/>
                </a:solidFill>
              </a:rPr>
              <a:t> </a:t>
            </a:r>
            <a:r>
              <a:rPr lang="ru-RU" sz="1600" smtClean="0"/>
              <a:t>УЛ </a:t>
            </a:r>
            <a:r>
              <a:rPr lang="ru-RU" sz="1600" smtClean="0">
                <a:solidFill>
                  <a:srgbClr val="FF0000"/>
                </a:solidFill>
              </a:rPr>
              <a:t>ООО «Ромашка» </a:t>
            </a:r>
            <a:r>
              <a:rPr lang="ru-RU" sz="1600" smtClean="0"/>
              <a:t>проживает и выполняет свои функции в </a:t>
            </a:r>
            <a:r>
              <a:rPr lang="ru-RU" sz="1600" smtClean="0">
                <a:solidFill>
                  <a:srgbClr val="FF0000"/>
                </a:solidFill>
              </a:rPr>
              <a:t>Российской Федерации</a:t>
            </a:r>
            <a:r>
              <a:rPr lang="ru-RU" sz="1600" smtClean="0"/>
              <a:t>. Контактные данные УЛ </a:t>
            </a:r>
            <a:r>
              <a:rPr lang="ru-RU" sz="1600" smtClean="0">
                <a:solidFill>
                  <a:srgbClr val="FF0000"/>
                </a:solidFill>
              </a:rPr>
              <a:t>ООО «Ромашка»: Иванов Иван Иванович, адрес: РФ, 390035, г. Рязань, ул. Гоголя, дом. 5, офис 10</a:t>
            </a:r>
            <a:r>
              <a:rPr lang="en-US" sz="1600" smtClean="0">
                <a:solidFill>
                  <a:srgbClr val="FF0000"/>
                </a:solidFill>
              </a:rPr>
              <a:t>;</a:t>
            </a:r>
            <a:r>
              <a:rPr lang="ru-RU" sz="1600" smtClean="0">
                <a:solidFill>
                  <a:srgbClr val="FF0000"/>
                </a:solidFill>
              </a:rPr>
              <a:t> моб.</a:t>
            </a:r>
            <a:r>
              <a:rPr lang="en-US" sz="1600" smtClean="0">
                <a:solidFill>
                  <a:srgbClr val="FF0000"/>
                </a:solidFill>
              </a:rPr>
              <a:t> </a:t>
            </a:r>
            <a:r>
              <a:rPr lang="ru-RU" sz="1600" smtClean="0">
                <a:solidFill>
                  <a:srgbClr val="FF0000"/>
                </a:solidFill>
              </a:rPr>
              <a:t>и факс: 8910-000-00-00, </a:t>
            </a:r>
            <a:r>
              <a:rPr lang="en-US" sz="1600" smtClean="0">
                <a:solidFill>
                  <a:srgbClr val="FF0000"/>
                </a:solidFill>
              </a:rPr>
              <a:t>E-mail: III@rom.ru. </a:t>
            </a:r>
            <a:r>
              <a:rPr lang="ru-RU" sz="1600" smtClean="0">
                <a:solidFill>
                  <a:srgbClr val="FF0000"/>
                </a:solidFill>
              </a:rPr>
              <a:t>Контактные данные контактного лица по фармаконадзору ООО «Ромашка» в РК: Петров Петр Петрович, адрес: РК, Алматы, просп. Абылай хана, 62, </a:t>
            </a:r>
            <a:r>
              <a:rPr lang="en-US" sz="1600" smtClean="0">
                <a:solidFill>
                  <a:srgbClr val="FF0000"/>
                </a:solidFill>
              </a:rPr>
              <a:t> </a:t>
            </a:r>
            <a:r>
              <a:rPr lang="ru-RU" sz="1600" smtClean="0">
                <a:solidFill>
                  <a:srgbClr val="FF0000"/>
                </a:solidFill>
              </a:rPr>
              <a:t>моб. и факс: : +77272731670, </a:t>
            </a:r>
            <a:r>
              <a:rPr lang="en-US" sz="1600" smtClean="0">
                <a:solidFill>
                  <a:srgbClr val="FF0000"/>
                </a:solidFill>
              </a:rPr>
              <a:t>E-mail: </a:t>
            </a:r>
            <a:r>
              <a:rPr lang="ru-RU" sz="1600" smtClean="0">
                <a:solidFill>
                  <a:srgbClr val="FF0000"/>
                </a:solidFill>
              </a:rPr>
              <a:t>РРР</a:t>
            </a:r>
            <a:r>
              <a:rPr lang="en-US" sz="1600" smtClean="0">
                <a:solidFill>
                  <a:srgbClr val="FF0000"/>
                </a:solidFill>
              </a:rPr>
              <a:t>@rom.kz.</a:t>
            </a:r>
            <a:endParaRPr lang="ru-RU" sz="1600" smtClean="0">
              <a:solidFill>
                <a:srgbClr val="FF0000"/>
              </a:solidFill>
            </a:endParaRPr>
          </a:p>
          <a:p>
            <a:r>
              <a:rPr lang="ru-RU" sz="1600" smtClean="0"/>
              <a:t>Также настоящим документом </a:t>
            </a:r>
            <a:r>
              <a:rPr lang="ru-RU" sz="1600" smtClean="0">
                <a:solidFill>
                  <a:srgbClr val="FF0000"/>
                </a:solidFill>
              </a:rPr>
              <a:t>ООО «Ромашка» </a:t>
            </a:r>
            <a:r>
              <a:rPr lang="ru-RU" sz="1600" smtClean="0"/>
              <a:t>заявляет (декларирует) об обязательстве </a:t>
            </a:r>
            <a:r>
              <a:rPr lang="ru-RU" sz="1600" smtClean="0">
                <a:solidFill>
                  <a:srgbClr val="FF0000"/>
                </a:solidFill>
              </a:rPr>
              <a:t>ООО «Ромашка» </a:t>
            </a:r>
            <a:r>
              <a:rPr lang="ru-RU" sz="1600" smtClean="0"/>
              <a:t>выполнять задачи и обязанности, перечисленные в Правилах надлежащей практики фармаконадзора Союза.</a:t>
            </a:r>
          </a:p>
          <a:p>
            <a:r>
              <a:rPr lang="ru-RU" sz="1600" smtClean="0"/>
              <a:t>Ссылка на расположение (адрес) мастер-файла системы фармаконадзора </a:t>
            </a:r>
            <a:r>
              <a:rPr lang="ru-RU" sz="1600" smtClean="0">
                <a:solidFill>
                  <a:srgbClr val="FF0000"/>
                </a:solidFill>
              </a:rPr>
              <a:t>ООО «Ромашка»: </a:t>
            </a:r>
            <a:r>
              <a:rPr lang="en-US" sz="1600" i="1" u="sng" smtClean="0">
                <a:solidFill>
                  <a:srgbClr val="FF0000"/>
                </a:solidFill>
              </a:rPr>
              <a:t>www</a:t>
            </a:r>
            <a:r>
              <a:rPr lang="ru-RU" sz="1600" i="1" u="sng" smtClean="0">
                <a:solidFill>
                  <a:srgbClr val="FF0000"/>
                </a:solidFill>
              </a:rPr>
              <a:t>.</a:t>
            </a:r>
            <a:r>
              <a:rPr lang="en-US" sz="1600" i="1" u="sng" smtClean="0">
                <a:solidFill>
                  <a:srgbClr val="FF0000"/>
                </a:solidFill>
              </a:rPr>
              <a:t>romash</a:t>
            </a:r>
            <a:r>
              <a:rPr lang="ru-RU" sz="1600" i="1" u="sng" smtClean="0">
                <a:solidFill>
                  <a:srgbClr val="FF0000"/>
                </a:solidFill>
              </a:rPr>
              <a:t>.</a:t>
            </a:r>
            <a:r>
              <a:rPr lang="en-US" sz="1600" i="1" u="sng" smtClean="0">
                <a:solidFill>
                  <a:srgbClr val="FF0000"/>
                </a:solidFill>
              </a:rPr>
              <a:t>ru</a:t>
            </a:r>
            <a:r>
              <a:rPr lang="ru-RU" sz="1600" i="1" u="sng" smtClean="0">
                <a:solidFill>
                  <a:srgbClr val="FF0000"/>
                </a:solidFill>
              </a:rPr>
              <a:t>/</a:t>
            </a:r>
            <a:r>
              <a:rPr lang="en-US" sz="1600" i="1" u="sng" smtClean="0">
                <a:solidFill>
                  <a:srgbClr val="FF0000"/>
                </a:solidFill>
              </a:rPr>
              <a:t>psmf</a:t>
            </a:r>
            <a:r>
              <a:rPr lang="ru-RU" sz="1600" i="1" u="sng" smtClean="0">
                <a:solidFill>
                  <a:srgbClr val="FF0000"/>
                </a:solidFill>
              </a:rPr>
              <a:t>/</a:t>
            </a:r>
            <a:r>
              <a:rPr lang="en-US" sz="1600" i="1" u="sng" smtClean="0">
                <a:solidFill>
                  <a:srgbClr val="FF0000"/>
                </a:solidFill>
              </a:rPr>
              <a:t>ver</a:t>
            </a:r>
            <a:r>
              <a:rPr lang="ru-RU" sz="1600" i="1" u="sng" smtClean="0">
                <a:solidFill>
                  <a:srgbClr val="FF0000"/>
                </a:solidFill>
              </a:rPr>
              <a:t>.1.1</a:t>
            </a:r>
            <a:r>
              <a:rPr lang="ru-RU" sz="1600" i="1" smtClean="0">
                <a:solidFill>
                  <a:srgbClr val="FF0000"/>
                </a:solidFill>
              </a:rPr>
              <a:t>  (логин: </a:t>
            </a:r>
            <a:r>
              <a:rPr lang="en-US" sz="1600" i="1" smtClean="0">
                <a:solidFill>
                  <a:srgbClr val="FF0000"/>
                </a:solidFill>
              </a:rPr>
              <a:t>PSMf_</a:t>
            </a:r>
            <a:r>
              <a:rPr lang="ru-RU" sz="1600" i="1" smtClean="0">
                <a:solidFill>
                  <a:srgbClr val="FF0000"/>
                </a:solidFill>
              </a:rPr>
              <a:t>12345678, пароль: </a:t>
            </a:r>
            <a:r>
              <a:rPr lang="en-US" sz="1600" i="1" smtClean="0">
                <a:solidFill>
                  <a:srgbClr val="FF0000"/>
                </a:solidFill>
              </a:rPr>
              <a:t>PSMf_</a:t>
            </a:r>
            <a:r>
              <a:rPr lang="ru-RU" sz="1600" i="1" smtClean="0">
                <a:solidFill>
                  <a:srgbClr val="FF0000"/>
                </a:solidFill>
              </a:rPr>
              <a:t>875654321).</a:t>
            </a:r>
            <a:endParaRPr lang="ru-RU" sz="1600" smtClean="0">
              <a:solidFill>
                <a:srgbClr val="FF0000"/>
              </a:solidFill>
            </a:endParaRPr>
          </a:p>
          <a:p>
            <a:endParaRPr lang="ru-RU" sz="1600" smtClean="0">
              <a:solidFill>
                <a:srgbClr val="FF0000"/>
              </a:solidFill>
            </a:endParaRPr>
          </a:p>
          <a:p>
            <a:endParaRPr lang="ru-RU" altLang="ru-RU" sz="1600" smtClean="0">
              <a:solidFill>
                <a:srgbClr val="FF0000"/>
              </a:solidFill>
              <a:latin typeface="Tahoma" pitchFamily="34" charset="0"/>
              <a:ea typeface="Tahoma" pitchFamily="34" charset="0"/>
              <a:cs typeface="Tahoma" pitchFamily="34" charset="0"/>
            </a:endParaRPr>
          </a:p>
          <a:p>
            <a:r>
              <a:rPr lang="ru-RU" altLang="ru-RU" sz="1600" smtClean="0">
                <a:solidFill>
                  <a:srgbClr val="FF0000"/>
                </a:solidFill>
                <a:latin typeface="Tahoma" pitchFamily="34" charset="0"/>
                <a:ea typeface="Tahoma" pitchFamily="34" charset="0"/>
                <a:cs typeface="Tahoma" pitchFamily="34" charset="0"/>
              </a:rPr>
              <a:t>		Генеральный директор ООО «Ромашка»               Сидоров С.С.</a:t>
            </a:r>
            <a:endParaRPr lang="ru-RU" altLang="ru-RU" sz="1600">
              <a:latin typeface="Tahoma" pitchFamily="34" charset="0"/>
              <a:ea typeface="Tahoma" pitchFamily="34" charset="0"/>
              <a:cs typeface="Tahoma" pitchFamily="34" charset="0"/>
            </a:endParaRPr>
          </a:p>
        </p:txBody>
      </p:sp>
      <p:sp>
        <p:nvSpPr>
          <p:cNvPr id="6" name="Овал 5"/>
          <p:cNvSpPr/>
          <p:nvPr/>
        </p:nvSpPr>
        <p:spPr>
          <a:xfrm>
            <a:off x="5786446" y="6143644"/>
            <a:ext cx="714380" cy="7143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Овал 6"/>
          <p:cNvSpPr/>
          <p:nvPr/>
        </p:nvSpPr>
        <p:spPr>
          <a:xfrm>
            <a:off x="5956216" y="6299967"/>
            <a:ext cx="409580" cy="4095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0" name="Прямая соединительная линия 9"/>
          <p:cNvCxnSpPr/>
          <p:nvPr/>
        </p:nvCxnSpPr>
        <p:spPr>
          <a:xfrm>
            <a:off x="142844" y="1498586"/>
            <a:ext cx="88582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9" name="Прямоугольник 8"/>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928662" y="97673"/>
            <a:ext cx="8143900" cy="769441"/>
          </a:xfrm>
          <a:prstGeom prst="rect">
            <a:avLst/>
          </a:prstGeom>
          <a:noFill/>
          <a:ln w="9525">
            <a:noFill/>
            <a:miter lim="800000"/>
            <a:headEnd/>
            <a:tailEnd/>
          </a:ln>
        </p:spPr>
        <p:txBody>
          <a:bodyPr wrap="square">
            <a:spAutoFit/>
          </a:bodyPr>
          <a:lstStyle/>
          <a:p>
            <a:pPr eaLnBrk="1" hangingPunct="1"/>
            <a:r>
              <a:rPr lang="ru-RU" sz="2200" b="1" smtClean="0">
                <a:solidFill>
                  <a:schemeClr val="tx2"/>
                </a:solidFill>
                <a:latin typeface="Tahoma" pitchFamily="34" charset="0"/>
                <a:cs typeface="Tahoma" pitchFamily="34" charset="0"/>
              </a:rPr>
              <a:t>3. Письменное подтверждение ДРУ факта наличия УЛФ на территории государства-члена</a:t>
            </a:r>
            <a:endParaRPr lang="ru-RU" sz="2200" b="1">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413768"/>
            <a:ext cx="9144000" cy="4801314"/>
          </a:xfrm>
          <a:prstGeom prst="rect">
            <a:avLst/>
          </a:prstGeom>
          <a:noFill/>
        </p:spPr>
        <p:txBody>
          <a:bodyPr wrap="square">
            <a:spAutoFit/>
          </a:bodyPr>
          <a:lstStyle/>
          <a:p>
            <a:r>
              <a:rPr lang="ru-RU" smtClean="0"/>
              <a:t>Письменное подтверждение </a:t>
            </a:r>
            <a:r>
              <a:rPr lang="ru-RU" smtClean="0">
                <a:solidFill>
                  <a:srgbClr val="FF0000"/>
                </a:solidFill>
              </a:rPr>
              <a:t>ООО «Ромашка» </a:t>
            </a:r>
            <a:r>
              <a:rPr lang="ru-RU" smtClean="0"/>
              <a:t>факта наличия уполномоченного лица, ответственного за фармаконадзор на территории государства-члена.</a:t>
            </a:r>
            <a:endParaRPr lang="ru-RU" b="1" smtClean="0">
              <a:solidFill>
                <a:schemeClr val="tx2"/>
              </a:solidFill>
              <a:latin typeface="Tahoma" pitchFamily="34" charset="0"/>
              <a:cs typeface="Tahoma" pitchFamily="34" charset="0"/>
            </a:endParaRPr>
          </a:p>
          <a:p>
            <a:pPr algn="r"/>
            <a:r>
              <a:rPr lang="ru-RU" smtClean="0">
                <a:solidFill>
                  <a:srgbClr val="FF0000"/>
                </a:solidFill>
                <a:latin typeface="Tahoma" pitchFamily="34" charset="0"/>
                <a:cs typeface="Tahoma" pitchFamily="34" charset="0"/>
              </a:rPr>
              <a:t>г. Москва,  «15» мая 2018 г.</a:t>
            </a:r>
            <a:endParaRPr lang="ru-RU" b="1" smtClean="0">
              <a:solidFill>
                <a:schemeClr val="tx2"/>
              </a:solidFill>
              <a:latin typeface="Tahoma" pitchFamily="34" charset="0"/>
              <a:cs typeface="Tahoma" pitchFamily="34" charset="0"/>
            </a:endParaRPr>
          </a:p>
          <a:p>
            <a:r>
              <a:rPr lang="ru-RU" smtClean="0"/>
              <a:t>Настоящим документом </a:t>
            </a:r>
            <a:r>
              <a:rPr lang="ru-RU" smtClean="0">
                <a:solidFill>
                  <a:srgbClr val="FF0000"/>
                </a:solidFill>
              </a:rPr>
              <a:t>ООО «Ромашка»</a:t>
            </a:r>
            <a:r>
              <a:rPr lang="ru-RU" smtClean="0">
                <a:solidFill>
                  <a:srgbClr val="FF0000"/>
                </a:solidFill>
                <a:latin typeface="Tahoma" pitchFamily="34" charset="0"/>
                <a:ea typeface="Tahoma" pitchFamily="34" charset="0"/>
                <a:cs typeface="Tahoma" pitchFamily="34" charset="0"/>
              </a:rPr>
              <a:t>, в лице генерального директора Сидорова С.С., действующего на основании Устава,</a:t>
            </a:r>
            <a:r>
              <a:rPr lang="ru-RU" smtClean="0">
                <a:solidFill>
                  <a:srgbClr val="FF0000"/>
                </a:solidFill>
              </a:rPr>
              <a:t> </a:t>
            </a:r>
            <a:r>
              <a:rPr lang="ru-RU" smtClean="0"/>
              <a:t>письменно подтверждает факт наличия уполномоченного лица, ответственного за фармаконадзор на территории государства-члена. Уполномоченное лицо </a:t>
            </a:r>
            <a:r>
              <a:rPr lang="ru-RU" smtClean="0">
                <a:solidFill>
                  <a:srgbClr val="FF0000"/>
                </a:solidFill>
              </a:rPr>
              <a:t>ООО «Ромашка»</a:t>
            </a:r>
            <a:r>
              <a:rPr lang="ru-RU" smtClean="0"/>
              <a:t>, ответственное за фармаконадзор на территории государства-члена проживает и выполняет свои функции в </a:t>
            </a:r>
            <a:r>
              <a:rPr lang="ru-RU" smtClean="0">
                <a:solidFill>
                  <a:srgbClr val="FF0000"/>
                </a:solidFill>
              </a:rPr>
              <a:t>Российской Федерации, </a:t>
            </a:r>
            <a:r>
              <a:rPr lang="ru-RU" smtClean="0"/>
              <a:t>ему предоставлены необходимые средства для извещения о любой нежелательной реакции, возникающей в Евразийском экономическом союзе либо в третьей стране. Контактные данные уполномоченного лица  </a:t>
            </a:r>
            <a:r>
              <a:rPr lang="ru-RU" smtClean="0">
                <a:solidFill>
                  <a:srgbClr val="FF0000"/>
                </a:solidFill>
              </a:rPr>
              <a:t>ООО «Ромашка»: Иванов Иван Иванович, адрес: РФ, 390035, г. Рязань, ул. Гоголя, дом. 5, офис 10</a:t>
            </a:r>
            <a:r>
              <a:rPr lang="en-US" smtClean="0">
                <a:solidFill>
                  <a:srgbClr val="FF0000"/>
                </a:solidFill>
              </a:rPr>
              <a:t>;</a:t>
            </a:r>
            <a:r>
              <a:rPr lang="ru-RU" smtClean="0">
                <a:solidFill>
                  <a:srgbClr val="FF0000"/>
                </a:solidFill>
              </a:rPr>
              <a:t> моб. и факс: 8910-000-00-00, </a:t>
            </a:r>
            <a:r>
              <a:rPr lang="en-US" smtClean="0">
                <a:solidFill>
                  <a:srgbClr val="FF0000"/>
                </a:solidFill>
              </a:rPr>
              <a:t>E-mail: III@romash.ru. </a:t>
            </a:r>
            <a:endParaRPr lang="ru-RU" smtClean="0">
              <a:solidFill>
                <a:srgbClr val="FF0000"/>
              </a:solidFill>
            </a:endParaRPr>
          </a:p>
          <a:p>
            <a:endParaRPr lang="ru-RU" altLang="ru-RU" smtClean="0">
              <a:solidFill>
                <a:srgbClr val="FF0000"/>
              </a:solidFill>
              <a:latin typeface="Tahoma" pitchFamily="34" charset="0"/>
              <a:ea typeface="Tahoma" pitchFamily="34" charset="0"/>
              <a:cs typeface="Tahoma" pitchFamily="34" charset="0"/>
            </a:endParaRPr>
          </a:p>
          <a:p>
            <a:r>
              <a:rPr lang="ru-RU" altLang="ru-RU" smtClean="0">
                <a:solidFill>
                  <a:srgbClr val="FF0000"/>
                </a:solidFill>
                <a:latin typeface="Tahoma" pitchFamily="34" charset="0"/>
                <a:ea typeface="Tahoma" pitchFamily="34" charset="0"/>
                <a:cs typeface="Tahoma" pitchFamily="34" charset="0"/>
              </a:rPr>
              <a:t>		Генеральный директор ООО «Ромашка»               Сидоров С.С.</a:t>
            </a:r>
          </a:p>
          <a:p>
            <a:r>
              <a:rPr lang="ru-RU" smtClean="0">
                <a:latin typeface="Tahoma" pitchFamily="34" charset="0"/>
                <a:ea typeface="Tahoma" pitchFamily="34" charset="0"/>
                <a:cs typeface="Tahoma" pitchFamily="34" charset="0"/>
              </a:rPr>
              <a:t>		Уполномоченное лицо, ответственное </a:t>
            </a:r>
          </a:p>
          <a:p>
            <a:r>
              <a:rPr lang="ru-RU" smtClean="0">
                <a:latin typeface="Tahoma" pitchFamily="34" charset="0"/>
                <a:ea typeface="Tahoma" pitchFamily="34" charset="0"/>
                <a:cs typeface="Tahoma" pitchFamily="34" charset="0"/>
              </a:rPr>
              <a:t>		за фармаконадзор </a:t>
            </a:r>
            <a:r>
              <a:rPr lang="ru-RU" altLang="ru-RU" smtClean="0">
                <a:solidFill>
                  <a:srgbClr val="FF0000"/>
                </a:solidFill>
                <a:latin typeface="Tahoma" pitchFamily="34" charset="0"/>
                <a:ea typeface="Tahoma" pitchFamily="34" charset="0"/>
                <a:cs typeface="Tahoma" pitchFamily="34" charset="0"/>
              </a:rPr>
              <a:t>ООО «Ромашка»               	Иванов И.И.</a:t>
            </a:r>
          </a:p>
        </p:txBody>
      </p:sp>
      <p:cxnSp>
        <p:nvCxnSpPr>
          <p:cNvPr id="8" name="Прямая соединительная линия 7"/>
          <p:cNvCxnSpPr/>
          <p:nvPr/>
        </p:nvCxnSpPr>
        <p:spPr>
          <a:xfrm>
            <a:off x="142844" y="1142984"/>
            <a:ext cx="88582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10" name="Овал 9"/>
          <p:cNvSpPr/>
          <p:nvPr/>
        </p:nvSpPr>
        <p:spPr>
          <a:xfrm>
            <a:off x="6286512" y="5429264"/>
            <a:ext cx="714380" cy="7143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p:nvSpPr>
        <p:spPr>
          <a:xfrm>
            <a:off x="6456282" y="5585587"/>
            <a:ext cx="409580" cy="4095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214438" y="285728"/>
            <a:ext cx="7929562" cy="461665"/>
          </a:xfrm>
          <a:prstGeom prst="rect">
            <a:avLst/>
          </a:prstGeom>
          <a:noFill/>
          <a:ln w="9525">
            <a:noFill/>
            <a:miter lim="800000"/>
            <a:headEnd/>
            <a:tailEnd/>
          </a:ln>
        </p:spPr>
        <p:txBody>
          <a:bodyPr>
            <a:spAutoFit/>
          </a:bodyPr>
          <a:lstStyle/>
          <a:p>
            <a:pPr eaLnBrk="1" hangingPunct="1"/>
            <a:r>
              <a:rPr lang="ru-RU" sz="2400" b="1" smtClean="0">
                <a:solidFill>
                  <a:schemeClr val="tx2"/>
                </a:solidFill>
                <a:latin typeface="Tahoma" pitchFamily="34" charset="0"/>
                <a:cs typeface="Tahoma" pitchFamily="34" charset="0"/>
              </a:rPr>
              <a:t>4. План управления рисками (ПУР)</a:t>
            </a:r>
            <a:endParaRPr lang="ru-RU" sz="2400" b="1">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pic>
        <p:nvPicPr>
          <p:cNvPr id="1028" name="Picture 4"/>
          <p:cNvPicPr>
            <a:picLocks noChangeAspect="1" noChangeArrowheads="1"/>
          </p:cNvPicPr>
          <p:nvPr/>
        </p:nvPicPr>
        <p:blipFill>
          <a:blip r:embed="rId3"/>
          <a:srcRect/>
          <a:stretch>
            <a:fillRect/>
          </a:stretch>
        </p:blipFill>
        <p:spPr bwMode="auto">
          <a:xfrm>
            <a:off x="1" y="2285992"/>
            <a:ext cx="9144000" cy="4341581"/>
          </a:xfrm>
          <a:prstGeom prst="rect">
            <a:avLst/>
          </a:prstGeom>
          <a:noFill/>
          <a:ln w="9525">
            <a:noFill/>
            <a:miter lim="800000"/>
            <a:headEnd/>
            <a:tailEnd/>
          </a:ln>
          <a:effectLst/>
        </p:spPr>
      </p:pic>
      <p:sp>
        <p:nvSpPr>
          <p:cNvPr id="7" name="Прямоугольник 6"/>
          <p:cNvSpPr/>
          <p:nvPr/>
        </p:nvSpPr>
        <p:spPr>
          <a:xfrm rot="20155638">
            <a:off x="6350729" y="541848"/>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928662" y="97673"/>
            <a:ext cx="8143900" cy="1569660"/>
          </a:xfrm>
          <a:prstGeom prst="rect">
            <a:avLst/>
          </a:prstGeom>
          <a:noFill/>
          <a:ln w="9525">
            <a:noFill/>
            <a:miter lim="800000"/>
            <a:headEnd/>
            <a:tailEnd/>
          </a:ln>
        </p:spPr>
        <p:txBody>
          <a:bodyPr wrap="square">
            <a:spAutoFit/>
          </a:bodyPr>
          <a:lstStyle/>
          <a:p>
            <a:pPr eaLnBrk="1" hangingPunct="1"/>
            <a:r>
              <a:rPr lang="ru-RU" sz="2400" b="1" smtClean="0">
                <a:solidFill>
                  <a:schemeClr val="tx2"/>
                </a:solidFill>
                <a:latin typeface="Tahoma" pitchFamily="34" charset="0"/>
                <a:cs typeface="Tahoma" pitchFamily="34" charset="0"/>
              </a:rPr>
              <a:t>5. Документы, подтверждающие надлежащее выполнение обязанностей ДРУ в референтном государстве и государствах признания </a:t>
            </a:r>
            <a:r>
              <a:rPr lang="ru-RU" sz="2400" b="1" u="sng" smtClean="0">
                <a:solidFill>
                  <a:schemeClr val="tx2"/>
                </a:solidFill>
                <a:latin typeface="Tahoma" pitchFamily="34" charset="0"/>
                <a:cs typeface="Tahoma" pitchFamily="34" charset="0"/>
              </a:rPr>
              <a:t>разными юридическими лицами</a:t>
            </a:r>
            <a:endParaRPr lang="ru-RU" sz="2400" b="1" u="sng">
              <a:solidFill>
                <a:schemeClr val="tx2"/>
              </a:solidFill>
              <a:latin typeface="Tahoma" pitchFamily="34" charset="0"/>
              <a:cs typeface="Tahoma" pitchFamily="34" charset="0"/>
            </a:endParaRP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2018308"/>
            <a:ext cx="9144000" cy="4524315"/>
          </a:xfrm>
          <a:prstGeom prst="rect">
            <a:avLst/>
          </a:prstGeom>
          <a:noFill/>
        </p:spPr>
        <p:txBody>
          <a:bodyPr wrap="square">
            <a:spAutoFit/>
          </a:bodyPr>
          <a:lstStyle/>
          <a:p>
            <a:r>
              <a:rPr lang="ru-RU" sz="1200" smtClean="0">
                <a:latin typeface="Tahoma" pitchFamily="34" charset="0"/>
                <a:ea typeface="Tahoma" pitchFamily="34" charset="0"/>
                <a:cs typeface="Tahoma" pitchFamily="34" charset="0"/>
              </a:rPr>
              <a:t>По п. 1.10.4. Правил Регистрации и экспертизы ЕАЭС – это  «Документы, заверенные надлежащим образом, подтверждающие наличие взаимодействия, обеспечивающего надлежащее выполнение несколькими юридическими лицами всех обязанностей держателя регистрационного удостоверения, в случае если держателями регистрационных удостоверений лекарственного препарата, выданных референтным государством и государствами признания, являются разные юридические лица </a:t>
            </a:r>
            <a:r>
              <a:rPr lang="ru-RU" sz="1200" b="1" smtClean="0">
                <a:latin typeface="Tahoma" pitchFamily="34" charset="0"/>
                <a:ea typeface="Tahoma" pitchFamily="34" charset="0"/>
                <a:cs typeface="Tahoma" pitchFamily="34" charset="0"/>
              </a:rPr>
              <a:t>(если применимо)</a:t>
            </a:r>
            <a:r>
              <a:rPr lang="ru-RU" sz="1200" smtClean="0">
                <a:latin typeface="Tahoma" pitchFamily="34" charset="0"/>
                <a:ea typeface="Tahoma" pitchFamily="34" charset="0"/>
                <a:cs typeface="Tahoma" pitchFamily="34" charset="0"/>
              </a:rPr>
              <a:t>».</a:t>
            </a:r>
          </a:p>
          <a:p>
            <a:endParaRPr lang="ru-RU" altLang="ru-RU" sz="1200" smtClean="0">
              <a:latin typeface="Tahoma" pitchFamily="34" charset="0"/>
              <a:ea typeface="Tahoma" pitchFamily="34" charset="0"/>
              <a:cs typeface="Tahoma" pitchFamily="34" charset="0"/>
            </a:endParaRPr>
          </a:p>
          <a:p>
            <a:r>
              <a:rPr lang="ru-RU" altLang="ru-RU" sz="1200" u="sng" smtClean="0">
                <a:latin typeface="Tahoma" pitchFamily="34" charset="0"/>
                <a:ea typeface="Tahoma" pitchFamily="34" charset="0"/>
                <a:cs typeface="Tahoma" pitchFamily="34" charset="0"/>
              </a:rPr>
              <a:t>Если это применимо</a:t>
            </a:r>
            <a:r>
              <a:rPr lang="ru-RU" altLang="ru-RU" sz="1200" smtClean="0">
                <a:latin typeface="Tahoma" pitchFamily="34" charset="0"/>
                <a:ea typeface="Tahoma" pitchFamily="34" charset="0"/>
                <a:cs typeface="Tahoma" pitchFamily="34" charset="0"/>
              </a:rPr>
              <a:t>, значит - </a:t>
            </a:r>
            <a:r>
              <a:rPr lang="ru-RU" altLang="ru-RU" sz="1200" b="1" smtClean="0">
                <a:latin typeface="Tahoma" pitchFamily="34" charset="0"/>
                <a:ea typeface="Tahoma" pitchFamily="34" charset="0"/>
                <a:cs typeface="Tahoma" pitchFamily="34" charset="0"/>
              </a:rPr>
              <a:t>Мастер-файл системы фармаконадзора обязательно должен содержать какие-либо следующие Приложения</a:t>
            </a:r>
            <a:r>
              <a:rPr lang="ru-RU" altLang="ru-RU" sz="1200" smtClean="0">
                <a:latin typeface="Tahoma" pitchFamily="34" charset="0"/>
                <a:ea typeface="Tahoma" pitchFamily="34" charset="0"/>
                <a:cs typeface="Tahoma" pitchFamily="34" charset="0"/>
              </a:rPr>
              <a:t>:</a:t>
            </a:r>
          </a:p>
          <a:p>
            <a:endParaRPr lang="ru-RU" sz="1200" smtClean="0">
              <a:latin typeface="Tahoma" pitchFamily="34" charset="0"/>
              <a:ea typeface="Tahoma" pitchFamily="34" charset="0"/>
              <a:cs typeface="Tahoma" pitchFamily="34" charset="0"/>
            </a:endParaRPr>
          </a:p>
          <a:p>
            <a:r>
              <a:rPr lang="ru-RU" sz="1200" b="1" smtClean="0">
                <a:latin typeface="Tahoma" pitchFamily="34" charset="0"/>
                <a:ea typeface="Tahoma" pitchFamily="34" charset="0"/>
                <a:cs typeface="Tahoma" pitchFamily="34" charset="0"/>
              </a:rPr>
              <a:t>Приложение 1</a:t>
            </a:r>
            <a:r>
              <a:rPr lang="ru-RU" sz="1200" smtClean="0">
                <a:latin typeface="Tahoma" pitchFamily="34" charset="0"/>
                <a:ea typeface="Tahoma" pitchFamily="34" charset="0"/>
                <a:cs typeface="Tahoma" pitchFamily="34" charset="0"/>
              </a:rPr>
              <a:t>: Письменные соглашения с описанием функций и обязанностей по мастер-файлу системы фармаконадзора, его представлению и поддержанию, а также осуществлению фармаконадзора согласно требованиям законодательства. </a:t>
            </a:r>
          </a:p>
          <a:p>
            <a:r>
              <a:rPr lang="ru-RU" sz="1200"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Приложение 2</a:t>
            </a:r>
            <a:r>
              <a:rPr lang="ru-RU" sz="1200" smtClean="0">
                <a:latin typeface="Tahoma" pitchFamily="34" charset="0"/>
                <a:ea typeface="Tahoma" pitchFamily="34" charset="0"/>
                <a:cs typeface="Tahoma" pitchFamily="34" charset="0"/>
              </a:rPr>
              <a:t>: Соглашение о совместном маркетинге лекарственного препарата.</a:t>
            </a:r>
          </a:p>
          <a:p>
            <a:r>
              <a:rPr lang="ru-RU" sz="1200"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Приложение 3</a:t>
            </a:r>
            <a:r>
              <a:rPr lang="ru-RU" sz="1200" smtClean="0">
                <a:latin typeface="Tahoma" pitchFamily="34" charset="0"/>
                <a:ea typeface="Tahoma" pitchFamily="34" charset="0"/>
                <a:cs typeface="Tahoma" pitchFamily="34" charset="0"/>
              </a:rPr>
              <a:t>: Соглашение о выполнении деятельности по фармаконадзору подрядчиками.</a:t>
            </a:r>
          </a:p>
          <a:p>
            <a:r>
              <a:rPr lang="ru-RU" sz="1200"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Приложение 4</a:t>
            </a:r>
            <a:r>
              <a:rPr lang="ru-RU" sz="1200" smtClean="0">
                <a:latin typeface="Tahoma" pitchFamily="34" charset="0"/>
                <a:ea typeface="Tahoma" pitchFamily="34" charset="0"/>
                <a:cs typeface="Tahoma" pitchFamily="34" charset="0"/>
              </a:rPr>
              <a:t>: Иные коммерческие соглашения.</a:t>
            </a:r>
          </a:p>
          <a:p>
            <a:r>
              <a:rPr lang="ru-RU" sz="1200"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Приложение 5</a:t>
            </a:r>
            <a:r>
              <a:rPr lang="ru-RU" sz="1200" smtClean="0">
                <a:latin typeface="Tahoma" pitchFamily="34" charset="0"/>
                <a:ea typeface="Tahoma" pitchFamily="34" charset="0"/>
                <a:cs typeface="Tahoma" pitchFamily="34" charset="0"/>
              </a:rPr>
              <a:t>: Оказание услуг по фармаконадзору – уполномоченное лицо по фармаконадзору.</a:t>
            </a:r>
          </a:p>
          <a:p>
            <a:r>
              <a:rPr lang="ru-RU" sz="1200"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Приложение 6</a:t>
            </a:r>
            <a:r>
              <a:rPr lang="ru-RU" sz="1200" smtClean="0">
                <a:latin typeface="Tahoma" pitchFamily="34" charset="0"/>
                <a:ea typeface="Tahoma" pitchFamily="34" charset="0"/>
                <a:cs typeface="Tahoma" pitchFamily="34" charset="0"/>
              </a:rPr>
              <a:t>: Оказание услуг по фармаконадзору – ввод данных по безопасности.</a:t>
            </a:r>
          </a:p>
          <a:p>
            <a:r>
              <a:rPr lang="ru-RU" sz="1200"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Приложение 7</a:t>
            </a:r>
            <a:r>
              <a:rPr lang="ru-RU" sz="1200" smtClean="0">
                <a:latin typeface="Tahoma" pitchFamily="34" charset="0"/>
                <a:ea typeface="Tahoma" pitchFamily="34" charset="0"/>
                <a:cs typeface="Tahoma" pitchFamily="34" charset="0"/>
              </a:rPr>
              <a:t>: Оказание услуг по фармаконадзору – подготовка ПООБ.</a:t>
            </a:r>
          </a:p>
          <a:p>
            <a:r>
              <a:rPr lang="ru-RU" sz="1200" b="1" smtClean="0">
                <a:latin typeface="Tahoma" pitchFamily="34" charset="0"/>
                <a:ea typeface="Tahoma" pitchFamily="34" charset="0"/>
                <a:cs typeface="Tahoma" pitchFamily="34" charset="0"/>
              </a:rPr>
              <a:t>Приложение 8</a:t>
            </a:r>
            <a:r>
              <a:rPr lang="ru-RU" sz="1200" smtClean="0">
                <a:latin typeface="Tahoma" pitchFamily="34" charset="0"/>
                <a:ea typeface="Tahoma" pitchFamily="34" charset="0"/>
                <a:cs typeface="Tahoma" pitchFamily="34" charset="0"/>
              </a:rPr>
              <a:t>: Оказание услуг по фармаконадзору – представление индивидуальных сообщений о нежелательных реакциях в электронном виде.</a:t>
            </a:r>
          </a:p>
          <a:p>
            <a:r>
              <a:rPr lang="ru-RU" sz="1200" b="1" smtClean="0">
                <a:latin typeface="Tahoma" pitchFamily="34" charset="0"/>
                <a:ea typeface="Tahoma" pitchFamily="34" charset="0"/>
                <a:cs typeface="Tahoma" pitchFamily="34" charset="0"/>
              </a:rPr>
              <a:t>Приложение 9</a:t>
            </a:r>
            <a:r>
              <a:rPr lang="ru-RU" sz="1200" smtClean="0">
                <a:latin typeface="Tahoma" pitchFamily="34" charset="0"/>
                <a:ea typeface="Tahoma" pitchFamily="34" charset="0"/>
                <a:cs typeface="Tahoma" pitchFamily="34" charset="0"/>
              </a:rPr>
              <a:t>: Оказание услуг по фармаконадзору – оценка данных по безопасности</a:t>
            </a:r>
          </a:p>
          <a:p>
            <a:r>
              <a:rPr lang="ru-RU" sz="1200" smtClean="0">
                <a:latin typeface="Tahoma" pitchFamily="34" charset="0"/>
                <a:ea typeface="Tahoma" pitchFamily="34" charset="0"/>
                <a:cs typeface="Tahoma" pitchFamily="34" charset="0"/>
              </a:rPr>
              <a:t> </a:t>
            </a:r>
            <a:r>
              <a:rPr lang="ru-RU" sz="1200" b="1" smtClean="0">
                <a:latin typeface="Tahoma" pitchFamily="34" charset="0"/>
                <a:ea typeface="Tahoma" pitchFamily="34" charset="0"/>
                <a:cs typeface="Tahoma" pitchFamily="34" charset="0"/>
              </a:rPr>
              <a:t>Приложение 10</a:t>
            </a:r>
            <a:r>
              <a:rPr lang="ru-RU" sz="1200" smtClean="0">
                <a:latin typeface="Tahoma" pitchFamily="34" charset="0"/>
                <a:ea typeface="Tahoma" pitchFamily="34" charset="0"/>
                <a:cs typeface="Tahoma" pitchFamily="34" charset="0"/>
              </a:rPr>
              <a:t>: Оказание услуг по фармаконадзору – делегирование деятельности по Мастер-файлу системы фармаконадзора.</a:t>
            </a:r>
          </a:p>
          <a:p>
            <a:endParaRPr lang="ru-RU" sz="1200" smtClean="0">
              <a:latin typeface="Tahoma" pitchFamily="34" charset="0"/>
              <a:ea typeface="Tahoma" pitchFamily="34" charset="0"/>
              <a:cs typeface="Tahoma" pitchFamily="34" charset="0"/>
            </a:endParaRPr>
          </a:p>
          <a:p>
            <a:pPr algn="ctr"/>
            <a:r>
              <a:rPr lang="ru-RU" sz="1200" b="1" smtClean="0">
                <a:solidFill>
                  <a:srgbClr val="FF0000"/>
                </a:solidFill>
                <a:latin typeface="Tahoma" pitchFamily="34" charset="0"/>
                <a:ea typeface="Tahoma" pitchFamily="34" charset="0"/>
                <a:cs typeface="Tahoma" pitchFamily="34" charset="0"/>
              </a:rPr>
              <a:t>Рекомендации – представить заверенный документ, подтверждающий наличие таких взаимодействий.</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142976" y="142852"/>
            <a:ext cx="7929586" cy="1569660"/>
          </a:xfrm>
          <a:prstGeom prst="rect">
            <a:avLst/>
          </a:prstGeom>
          <a:noFill/>
          <a:ln w="9525">
            <a:noFill/>
            <a:miter lim="800000"/>
            <a:headEnd/>
            <a:tailEnd/>
          </a:ln>
        </p:spPr>
        <p:txBody>
          <a:bodyPr wrap="square">
            <a:spAutoFit/>
          </a:bodyPr>
          <a:lstStyle/>
          <a:p>
            <a:r>
              <a:rPr lang="ru-RU" sz="2000" b="1" smtClean="0">
                <a:solidFill>
                  <a:schemeClr val="tx2"/>
                </a:solidFill>
                <a:latin typeface="Tahoma" pitchFamily="34" charset="0"/>
                <a:ea typeface="Tahoma" pitchFamily="34" charset="0"/>
                <a:cs typeface="Tahoma" pitchFamily="34" charset="0"/>
              </a:rPr>
              <a:t>Документ, подтверждающий наличие взаимодействия, обеспечивающего надлежащее выполнение несколькими юридическими лицами всех обязанностей держателя регистрационного удостоверения </a:t>
            </a:r>
          </a:p>
          <a:p>
            <a:pPr eaLnBrk="1" hangingPunct="1"/>
            <a:r>
              <a:rPr lang="en-US" sz="1600" smtClean="0">
                <a:solidFill>
                  <a:schemeClr val="tx2"/>
                </a:solidFill>
                <a:latin typeface="Tahoma" pitchFamily="34" charset="0"/>
                <a:cs typeface="Tahoma" pitchFamily="34" charset="0"/>
              </a:rPr>
              <a:t>(</a:t>
            </a:r>
            <a:r>
              <a:rPr lang="ru-RU" sz="1600" smtClean="0">
                <a:solidFill>
                  <a:schemeClr val="tx2"/>
                </a:solidFill>
                <a:latin typeface="Tahoma" pitchFamily="34" charset="0"/>
                <a:cs typeface="Tahoma" pitchFamily="34" charset="0"/>
              </a:rPr>
              <a:t>пример для двух разных юридических лиц, являющихся ДРУ ЛП в РФ и в РК)</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2285992"/>
            <a:ext cx="9144000" cy="3539430"/>
          </a:xfrm>
          <a:prstGeom prst="rect">
            <a:avLst/>
          </a:prstGeom>
          <a:noFill/>
        </p:spPr>
        <p:txBody>
          <a:bodyPr wrap="square">
            <a:spAutoFit/>
          </a:bodyPr>
          <a:lstStyle/>
          <a:p>
            <a:pPr algn="r"/>
            <a:r>
              <a:rPr lang="ru-RU" sz="1600" smtClean="0">
                <a:solidFill>
                  <a:srgbClr val="FF0000"/>
                </a:solidFill>
                <a:latin typeface="Tahoma" pitchFamily="34" charset="0"/>
                <a:cs typeface="Tahoma" pitchFamily="34" charset="0"/>
              </a:rPr>
              <a:t>г. Москва,  «15» мая 2018 г.</a:t>
            </a:r>
            <a:endParaRPr lang="ru-RU" sz="1600" smtClean="0">
              <a:latin typeface="Tahoma" pitchFamily="34" charset="0"/>
              <a:ea typeface="Tahoma" pitchFamily="34" charset="0"/>
              <a:cs typeface="Tahoma" pitchFamily="34" charset="0"/>
            </a:endParaRPr>
          </a:p>
          <a:p>
            <a:endParaRPr lang="ru-RU" sz="1600" smtClean="0">
              <a:latin typeface="Tahoma" pitchFamily="34" charset="0"/>
              <a:ea typeface="Tahoma" pitchFamily="34" charset="0"/>
              <a:cs typeface="Tahoma" pitchFamily="34" charset="0"/>
            </a:endParaRPr>
          </a:p>
          <a:p>
            <a:r>
              <a:rPr lang="ru-RU" sz="1600" smtClean="0">
                <a:latin typeface="Tahoma" pitchFamily="34" charset="0"/>
                <a:ea typeface="Tahoma" pitchFamily="34" charset="0"/>
                <a:cs typeface="Tahoma" pitchFamily="34" charset="0"/>
              </a:rPr>
              <a:t>Настоящим документом </a:t>
            </a:r>
            <a:r>
              <a:rPr lang="ru-RU" sz="1600" smtClean="0">
                <a:solidFill>
                  <a:srgbClr val="FF0000"/>
                </a:solidFill>
                <a:latin typeface="Tahoma" pitchFamily="34" charset="0"/>
                <a:ea typeface="Tahoma" pitchFamily="34" charset="0"/>
                <a:cs typeface="Tahoma" pitchFamily="34" charset="0"/>
              </a:rPr>
              <a:t>ООО «Ромашка» (Российская Федерация), в лице генерального директора Сидорова С.С., действующего на основании Устава, и ООО «Незабудка (Республика Казахстан), в лице генерального директора Макарова М.М., действующего на основании Устава , </a:t>
            </a:r>
            <a:r>
              <a:rPr lang="ru-RU" sz="1600" smtClean="0">
                <a:latin typeface="Tahoma" pitchFamily="34" charset="0"/>
                <a:ea typeface="Tahoma" pitchFamily="34" charset="0"/>
                <a:cs typeface="Tahoma" pitchFamily="34" charset="0"/>
              </a:rPr>
              <a:t>подтверждают наличие взаимодействия, обеспечивающего надлежащее выполнение несколькими юридическими лицами – </a:t>
            </a:r>
            <a:r>
              <a:rPr lang="ru-RU" sz="1600" smtClean="0">
                <a:solidFill>
                  <a:srgbClr val="FF0000"/>
                </a:solidFill>
                <a:latin typeface="Tahoma" pitchFamily="34" charset="0"/>
                <a:ea typeface="Tahoma" pitchFamily="34" charset="0"/>
                <a:cs typeface="Tahoma" pitchFamily="34" charset="0"/>
              </a:rPr>
              <a:t>ООО «Ромашка» (Российская Федерация) и ООО «Незабудка (Республика Казахстан) </a:t>
            </a:r>
            <a:r>
              <a:rPr lang="ru-RU" sz="1600" smtClean="0">
                <a:latin typeface="Tahoma" pitchFamily="34" charset="0"/>
                <a:ea typeface="Tahoma" pitchFamily="34" charset="0"/>
                <a:cs typeface="Tahoma" pitchFamily="34" charset="0"/>
              </a:rPr>
              <a:t>всех обязанностей держателя регистрационного удостоверения.</a:t>
            </a:r>
          </a:p>
          <a:p>
            <a:endParaRPr lang="ru-RU" sz="1600" b="1" smtClean="0">
              <a:solidFill>
                <a:srgbClr val="FF0000"/>
              </a:solidFill>
              <a:latin typeface="Tahoma" pitchFamily="34" charset="0"/>
              <a:ea typeface="Tahoma" pitchFamily="34" charset="0"/>
              <a:cs typeface="Tahoma" pitchFamily="34" charset="0"/>
            </a:endParaRPr>
          </a:p>
          <a:p>
            <a:endParaRPr lang="ru-RU" sz="1600" b="1" smtClean="0">
              <a:solidFill>
                <a:srgbClr val="FF0000"/>
              </a:solidFill>
              <a:latin typeface="Tahoma" pitchFamily="34" charset="0"/>
              <a:ea typeface="Tahoma" pitchFamily="34" charset="0"/>
              <a:cs typeface="Tahoma" pitchFamily="34" charset="0"/>
            </a:endParaRPr>
          </a:p>
          <a:p>
            <a:r>
              <a:rPr lang="ru-RU" altLang="ru-RU" sz="1600" smtClean="0">
                <a:solidFill>
                  <a:srgbClr val="FF0000"/>
                </a:solidFill>
                <a:latin typeface="Tahoma" pitchFamily="34" charset="0"/>
                <a:ea typeface="Tahoma" pitchFamily="34" charset="0"/>
                <a:cs typeface="Tahoma" pitchFamily="34" charset="0"/>
              </a:rPr>
              <a:t>	Генеральный директор ООО «Ромашка»               	Сидоров С.С.</a:t>
            </a:r>
          </a:p>
          <a:p>
            <a:endParaRPr lang="ru-RU" sz="1600" b="1" smtClean="0">
              <a:solidFill>
                <a:srgbClr val="FF0000"/>
              </a:solidFill>
              <a:latin typeface="Tahoma" pitchFamily="34" charset="0"/>
              <a:ea typeface="Tahoma" pitchFamily="34" charset="0"/>
              <a:cs typeface="Tahoma" pitchFamily="34" charset="0"/>
            </a:endParaRPr>
          </a:p>
          <a:p>
            <a:r>
              <a:rPr lang="ru-RU" sz="1600" b="1" smtClean="0">
                <a:solidFill>
                  <a:srgbClr val="FF0000"/>
                </a:solidFill>
                <a:latin typeface="Tahoma" pitchFamily="34" charset="0"/>
                <a:ea typeface="Tahoma" pitchFamily="34" charset="0"/>
                <a:cs typeface="Tahoma" pitchFamily="34" charset="0"/>
              </a:rPr>
              <a:t>	</a:t>
            </a:r>
            <a:r>
              <a:rPr lang="ru-RU" altLang="ru-RU" sz="1600" smtClean="0">
                <a:solidFill>
                  <a:srgbClr val="FF0000"/>
                </a:solidFill>
                <a:latin typeface="Tahoma" pitchFamily="34" charset="0"/>
                <a:ea typeface="Tahoma" pitchFamily="34" charset="0"/>
                <a:cs typeface="Tahoma" pitchFamily="34" charset="0"/>
              </a:rPr>
              <a:t> Генеральный директор ООО «Незабудка»               	Макаров М.М.</a:t>
            </a:r>
            <a:endParaRPr lang="ru-RU" sz="1600" b="1" smtClean="0">
              <a:solidFill>
                <a:srgbClr val="FF0000"/>
              </a:solidFill>
              <a:latin typeface="Tahoma" pitchFamily="34" charset="0"/>
              <a:ea typeface="Tahoma" pitchFamily="34" charset="0"/>
              <a:cs typeface="Tahoma" pitchFamily="34" charset="0"/>
            </a:endParaRPr>
          </a:p>
        </p:txBody>
      </p:sp>
      <p:sp>
        <p:nvSpPr>
          <p:cNvPr id="6" name="Овал 5"/>
          <p:cNvSpPr/>
          <p:nvPr/>
        </p:nvSpPr>
        <p:spPr>
          <a:xfrm>
            <a:off x="5357818" y="6072206"/>
            <a:ext cx="714380" cy="7143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Овал 7"/>
          <p:cNvSpPr/>
          <p:nvPr/>
        </p:nvSpPr>
        <p:spPr>
          <a:xfrm>
            <a:off x="5527588" y="6228529"/>
            <a:ext cx="409580" cy="4095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9" name="Прямая соединительная линия 8"/>
          <p:cNvCxnSpPr/>
          <p:nvPr/>
        </p:nvCxnSpPr>
        <p:spPr>
          <a:xfrm>
            <a:off x="142844" y="1928802"/>
            <a:ext cx="88582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11" name="Овал 10"/>
          <p:cNvSpPr/>
          <p:nvPr/>
        </p:nvSpPr>
        <p:spPr>
          <a:xfrm>
            <a:off x="5214942" y="5500702"/>
            <a:ext cx="714380" cy="7143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p:nvSpPr>
        <p:spPr>
          <a:xfrm>
            <a:off x="5384712" y="5657025"/>
            <a:ext cx="409580" cy="40958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rot="20155638">
            <a:off x="6350729" y="1535194"/>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TextBox 11"/>
          <p:cNvSpPr txBox="1">
            <a:spLocks noChangeArrowheads="1"/>
          </p:cNvSpPr>
          <p:nvPr/>
        </p:nvSpPr>
        <p:spPr bwMode="auto">
          <a:xfrm>
            <a:off x="1000100" y="0"/>
            <a:ext cx="8001056" cy="1446550"/>
          </a:xfrm>
          <a:prstGeom prst="rect">
            <a:avLst/>
          </a:prstGeom>
          <a:noFill/>
          <a:ln w="9525">
            <a:noFill/>
            <a:miter lim="800000"/>
            <a:headEnd/>
            <a:tailEnd/>
          </a:ln>
        </p:spPr>
        <p:txBody>
          <a:bodyPr wrap="square">
            <a:spAutoFit/>
          </a:bodyPr>
          <a:lstStyle/>
          <a:p>
            <a:pPr eaLnBrk="1" hangingPunct="1"/>
            <a:r>
              <a:rPr lang="ru-RU" sz="3600" b="1">
                <a:solidFill>
                  <a:srgbClr val="FF0000"/>
                </a:solidFill>
                <a:latin typeface="Tahoma" pitchFamily="34" charset="0"/>
                <a:cs typeface="Tahoma" pitchFamily="34" charset="0"/>
              </a:rPr>
              <a:t>Экспертная оценка </a:t>
            </a:r>
            <a:r>
              <a:rPr lang="ru-RU" sz="3600" b="1" smtClean="0">
                <a:solidFill>
                  <a:srgbClr val="FF0000"/>
                </a:solidFill>
                <a:latin typeface="Tahoma" pitchFamily="34" charset="0"/>
                <a:cs typeface="Tahoma" pitchFamily="34" charset="0"/>
              </a:rPr>
              <a:t>соотношения </a:t>
            </a:r>
            <a:r>
              <a:rPr lang="ru-RU" sz="3600" b="1">
                <a:solidFill>
                  <a:srgbClr val="FF0000"/>
                </a:solidFill>
                <a:latin typeface="Tahoma" pitchFamily="34" charset="0"/>
                <a:cs typeface="Tahoma" pitchFamily="34" charset="0"/>
              </a:rPr>
              <a:t>пользы и риска </a:t>
            </a:r>
          </a:p>
          <a:p>
            <a:pPr eaLnBrk="1" hangingPunct="1"/>
            <a:r>
              <a:rPr lang="ru-RU" sz="1600" smtClean="0">
                <a:solidFill>
                  <a:schemeClr val="tx2"/>
                </a:solidFill>
                <a:latin typeface="Tahoma" pitchFamily="34" charset="0"/>
                <a:cs typeface="Tahoma" pitchFamily="34" charset="0"/>
              </a:rPr>
              <a:t>(Правила </a:t>
            </a:r>
            <a:r>
              <a:rPr lang="ru-RU" sz="1600">
                <a:solidFill>
                  <a:schemeClr val="tx2"/>
                </a:solidFill>
                <a:latin typeface="Tahoma" pitchFamily="34" charset="0"/>
                <a:cs typeface="Tahoma" pitchFamily="34" charset="0"/>
              </a:rPr>
              <a:t>регистрации и экспертизы ЛС для МП </a:t>
            </a:r>
            <a:r>
              <a:rPr lang="ru-RU" sz="1600" smtClean="0">
                <a:solidFill>
                  <a:schemeClr val="tx2"/>
                </a:solidFill>
                <a:latin typeface="Tahoma" pitchFamily="34" charset="0"/>
                <a:cs typeface="Tahoma" pitchFamily="34" charset="0"/>
              </a:rPr>
              <a:t>ЕАЭС, Прил. 16)</a:t>
            </a:r>
            <a:endParaRPr lang="ru-RU" sz="1600">
              <a:solidFill>
                <a:schemeClr val="tx2"/>
              </a:solidFill>
              <a:latin typeface="Calibri" pitchFamily="34" charset="0"/>
            </a:endParaRPr>
          </a:p>
        </p:txBody>
      </p:sp>
      <p:sp>
        <p:nvSpPr>
          <p:cNvPr id="8" name="Прямоугольник 7"/>
          <p:cNvSpPr/>
          <p:nvPr/>
        </p:nvSpPr>
        <p:spPr>
          <a:xfrm>
            <a:off x="0" y="914400"/>
            <a:ext cx="857250" cy="1571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ru-RU" dirty="0"/>
          </a:p>
        </p:txBody>
      </p:sp>
      <p:pic>
        <p:nvPicPr>
          <p:cNvPr id="7175" name="Рисунок 9"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835025" cy="908050"/>
          </a:xfrm>
          <a:prstGeom prst="rect">
            <a:avLst/>
          </a:prstGeom>
          <a:noFill/>
          <a:ln w="9525">
            <a:noFill/>
            <a:miter lim="800000"/>
            <a:headEnd/>
            <a:tailEnd/>
          </a:ln>
        </p:spPr>
      </p:pic>
      <p:sp>
        <p:nvSpPr>
          <p:cNvPr id="7" name="TextBox 6"/>
          <p:cNvSpPr txBox="1"/>
          <p:nvPr/>
        </p:nvSpPr>
        <p:spPr>
          <a:xfrm>
            <a:off x="-32" y="1428737"/>
            <a:ext cx="8929750" cy="5429264"/>
          </a:xfrm>
          <a:prstGeom prst="rect">
            <a:avLst/>
          </a:prstGeom>
          <a:noFill/>
        </p:spPr>
        <p:txBody>
          <a:bodyPr wrap="square" rtlCol="0">
            <a:spAutoFit/>
          </a:bodyPr>
          <a:lstStyle/>
          <a:p>
            <a:r>
              <a:rPr lang="ru-RU" sz="1200" b="1">
                <a:latin typeface="Tahoma" pitchFamily="34" charset="0"/>
                <a:ea typeface="Tahoma" pitchFamily="34" charset="0"/>
                <a:cs typeface="Tahoma" pitchFamily="34" charset="0"/>
              </a:rPr>
              <a:t>IV. Оценка соотношения пользы и риска</a:t>
            </a:r>
          </a:p>
          <a:p>
            <a:r>
              <a:rPr lang="ru-RU" sz="1200">
                <a:latin typeface="Tahoma" pitchFamily="34" charset="0"/>
                <a:ea typeface="Tahoma" pitchFamily="34" charset="0"/>
                <a:cs typeface="Tahoma" pitchFamily="34" charset="0"/>
              </a:rPr>
              <a:t>Обобщите основные выводы и вопросы по оценке (подробная информация должна  быть приведена в основных разделах по качеству, эффективности и безопасности, соответственно). Интегрируйте эти аспекты при рассмотрении соотношения пользы и риска для определенных популяций. Включите данные по доклинической и клинической безопасности, обязательствам в пострегистрационный период после регистрации, а также рассмотрите любые аспекты управления рисками, способные оказать влияние на оценку соотношения пользы и риска.</a:t>
            </a:r>
          </a:p>
          <a:p>
            <a:endParaRPr lang="ru-RU" sz="500">
              <a:latin typeface="Tahoma" pitchFamily="34" charset="0"/>
              <a:ea typeface="Tahoma" pitchFamily="34" charset="0"/>
              <a:cs typeface="Tahoma" pitchFamily="34" charset="0"/>
            </a:endParaRPr>
          </a:p>
          <a:p>
            <a:r>
              <a:rPr lang="ru-RU" sz="1200">
                <a:latin typeface="Tahoma" pitchFamily="34" charset="0"/>
                <a:ea typeface="Tahoma" pitchFamily="34" charset="0"/>
                <a:cs typeface="Tahoma" pitchFamily="34" charset="0"/>
              </a:rPr>
              <a:t>В оценку соотношения пользы и риска необходимо также включить следующие аспекты, если это применимо (взятые из регистрационного досье в формате общего технического документа):</a:t>
            </a:r>
          </a:p>
          <a:p>
            <a:r>
              <a:rPr lang="ru-RU" sz="1200">
                <a:latin typeface="Tahoma" pitchFamily="34" charset="0"/>
                <a:ea typeface="Tahoma" pitchFamily="34" charset="0"/>
                <a:cs typeface="Tahoma" pitchFamily="34" charset="0"/>
              </a:rPr>
              <a:t>1. Соблюдение требования руководящих документов Евразийской экономической комиссии и Экспертного комитета при Евразийской экономической комисии.</a:t>
            </a:r>
          </a:p>
          <a:p>
            <a:r>
              <a:rPr lang="ru-RU" sz="1200">
                <a:latin typeface="Tahoma" pitchFamily="34" charset="0"/>
                <a:ea typeface="Tahoma" pitchFamily="34" charset="0"/>
                <a:cs typeface="Tahoma" pitchFamily="34" charset="0"/>
              </a:rPr>
              <a:t>2. Диапазон оптимальной дозировки и режим дозирования.</a:t>
            </a:r>
          </a:p>
          <a:p>
            <a:r>
              <a:rPr lang="ru-RU" sz="1200">
                <a:latin typeface="Tahoma" pitchFamily="34" charset="0"/>
                <a:ea typeface="Tahoma" pitchFamily="34" charset="0"/>
                <a:cs typeface="Tahoma" pitchFamily="34" charset="0"/>
              </a:rPr>
              <a:t>3. Эффективность и безопасность в субпопуляциях (например, для пациентов определенного возраста, пола, расовой принадлежности, степени работы органов, тяжести заболевания и генетического полиморфизма).</a:t>
            </a:r>
          </a:p>
          <a:p>
            <a:r>
              <a:rPr lang="ru-RU" sz="1200">
                <a:latin typeface="Tahoma" pitchFamily="34" charset="0"/>
                <a:ea typeface="Tahoma" pitchFamily="34" charset="0"/>
                <a:cs typeface="Tahoma" pitchFamily="34" charset="0"/>
              </a:rPr>
              <a:t>4. Известные и потенциальные механизмы лекарственного взаимодействия.</a:t>
            </a:r>
          </a:p>
          <a:p>
            <a:r>
              <a:rPr lang="ru-RU" sz="1200">
                <a:latin typeface="Tahoma" pitchFamily="34" charset="0"/>
                <a:ea typeface="Tahoma" pitchFamily="34" charset="0"/>
                <a:cs typeface="Tahoma" pitchFamily="34" charset="0"/>
              </a:rPr>
              <a:t>5. «Сигналы» по безопасности, имеющие отношение, например, к канцерогенному действию, тератогенному действию, удлинению интервала QT или подозрениям на гепатотоксичность.</a:t>
            </a:r>
          </a:p>
          <a:p>
            <a:r>
              <a:rPr lang="ru-RU" sz="1200">
                <a:latin typeface="Tahoma" pitchFamily="34" charset="0"/>
                <a:ea typeface="Tahoma" pitchFamily="34" charset="0"/>
                <a:cs typeface="Tahoma" pitchFamily="34" charset="0"/>
              </a:rPr>
              <a:t>6. Использование суррогатных конечных точек для эффективного действия, когда токсичность серьезна.</a:t>
            </a:r>
          </a:p>
          <a:p>
            <a:r>
              <a:rPr lang="ru-RU" sz="1200">
                <a:latin typeface="Tahoma" pitchFamily="34" charset="0"/>
                <a:ea typeface="Tahoma" pitchFamily="34" charset="0"/>
                <a:cs typeface="Tahoma" pitchFamily="34" charset="0"/>
              </a:rPr>
              <a:t>7. Проверка рассмотрения всех вопросов по безопасности в плане фармаконадзора (если он представлен).</a:t>
            </a:r>
          </a:p>
          <a:p>
            <a:r>
              <a:rPr lang="ru-RU" sz="1200">
                <a:latin typeface="Tahoma" pitchFamily="34" charset="0"/>
                <a:ea typeface="Tahoma" pitchFamily="34" charset="0"/>
                <a:cs typeface="Tahoma" pitchFamily="34" charset="0"/>
              </a:rPr>
              <a:t>8. Безопасное и (или) эффективное применение препарата предполагает потенциальные трудности при выборе подходов к управлению, предусматривающих специальную врачебную экспертизу или обучение пациентов.</a:t>
            </a:r>
          </a:p>
          <a:p>
            <a:r>
              <a:rPr lang="ru-RU" sz="1200">
                <a:latin typeface="Tahoma" pitchFamily="34" charset="0"/>
                <a:ea typeface="Tahoma" pitchFamily="34" charset="0"/>
                <a:cs typeface="Tahoma" pitchFamily="34" charset="0"/>
              </a:rPr>
              <a:t>9. Проверка учета рисков и неопределенностей в условиях выдачи регистрационного удостоверения, в составе информации о препарате, последующих контрольных мероприятиях или плане управления рисками.</a:t>
            </a:r>
          </a:p>
          <a:p>
            <a:r>
              <a:rPr lang="ru-RU" sz="1200">
                <a:latin typeface="Tahoma" pitchFamily="34" charset="0"/>
                <a:ea typeface="Tahoma" pitchFamily="34" charset="0"/>
                <a:cs typeface="Tahoma" pitchFamily="34" charset="0"/>
              </a:rPr>
              <a:t>10. Проверка наличия достаточной информации для характеристики соотношения пользы и риска от применения препарата, по сравнению с надлежащей признанной схемой лечения (если таковая имеется). Подлежит рассмотрению в соответствующем порядке.</a:t>
            </a:r>
          </a:p>
          <a:p>
            <a:endParaRPr lang="ru-RU" sz="500">
              <a:latin typeface="Tahoma" pitchFamily="34" charset="0"/>
              <a:ea typeface="Tahoma" pitchFamily="34" charset="0"/>
              <a:cs typeface="Tahoma" pitchFamily="34" charset="0"/>
            </a:endParaRPr>
          </a:p>
          <a:p>
            <a:r>
              <a:rPr lang="ru-RU" sz="1200">
                <a:latin typeface="Tahoma" pitchFamily="34" charset="0"/>
                <a:ea typeface="Tahoma" pitchFamily="34" charset="0"/>
                <a:cs typeface="Tahoma" pitchFamily="34" charset="0"/>
              </a:rPr>
              <a:t>Кроме того, необходимо рассмотреть данные по детям или любые планы развития по педиатрическому применению.</a:t>
            </a:r>
          </a:p>
          <a:p>
            <a:r>
              <a:rPr lang="ru-RU" sz="1200">
                <a:latin typeface="Tahoma" pitchFamily="34" charset="0"/>
                <a:ea typeface="Tahoma" pitchFamily="34" charset="0"/>
                <a:cs typeface="Tahoma" pitchFamily="34" charset="0"/>
              </a:rPr>
              <a:t>Если это уместно, то в данный раздел необходимо включить информацию и данные оценки биоэквивалентности для заявок на воспроизведенные препараты. Необходимо осветить выбор референтного </a:t>
            </a:r>
            <a:r>
              <a:rPr lang="ru-RU" sz="1200" smtClean="0">
                <a:latin typeface="Tahoma" pitchFamily="34" charset="0"/>
                <a:ea typeface="Tahoma" pitchFamily="34" charset="0"/>
                <a:cs typeface="Tahoma" pitchFamily="34" charset="0"/>
              </a:rPr>
              <a:t>препарата.</a:t>
            </a:r>
            <a:endParaRPr lang="ru-RU" sz="1200">
              <a:latin typeface="Tahoma" pitchFamily="34" charset="0"/>
              <a:ea typeface="Tahoma" pitchFamily="34" charset="0"/>
              <a:cs typeface="Tahoma"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142976" y="-24"/>
            <a:ext cx="7929586" cy="1046440"/>
          </a:xfrm>
          <a:prstGeom prst="rect">
            <a:avLst/>
          </a:prstGeom>
          <a:noFill/>
          <a:ln w="9525">
            <a:noFill/>
            <a:miter lim="800000"/>
            <a:headEnd/>
            <a:tailEnd/>
          </a:ln>
        </p:spPr>
        <p:txBody>
          <a:bodyPr wrap="square">
            <a:spAutoFit/>
          </a:bodyPr>
          <a:lstStyle/>
          <a:p>
            <a:pPr eaLnBrk="1" hangingPunct="1"/>
            <a:r>
              <a:rPr lang="ru-RU" sz="2400" b="1" smtClean="0">
                <a:solidFill>
                  <a:schemeClr val="tx2"/>
                </a:solidFill>
                <a:latin typeface="Tahoma" pitchFamily="34" charset="0"/>
                <a:cs typeface="Tahoma" pitchFamily="34" charset="0"/>
              </a:rPr>
              <a:t>Отчет эксперта по оценке клинических исследований и Форма сводного отчета</a:t>
            </a:r>
          </a:p>
          <a:p>
            <a:pPr eaLnBrk="1" hangingPunct="1"/>
            <a:r>
              <a:rPr lang="ru-RU" sz="1400" smtClean="0">
                <a:solidFill>
                  <a:schemeClr val="tx2"/>
                </a:solidFill>
                <a:latin typeface="Tahoma" pitchFamily="34" charset="0"/>
                <a:cs typeface="Tahoma" pitchFamily="34" charset="0"/>
              </a:rPr>
              <a:t>(формулировки заключений - Правила регистрации и экспертизы, Приложения 7 и 11)</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585304"/>
            <a:ext cx="9144000" cy="4201150"/>
          </a:xfrm>
          <a:prstGeom prst="rect">
            <a:avLst/>
          </a:prstGeom>
          <a:noFill/>
        </p:spPr>
        <p:txBody>
          <a:bodyPr wrap="square">
            <a:spAutoFit/>
          </a:bodyPr>
          <a:lstStyle/>
          <a:p>
            <a:r>
              <a:rPr lang="ru-RU" sz="1100" b="1" smtClean="0">
                <a:latin typeface="Tahoma" pitchFamily="34" charset="0"/>
                <a:ea typeface="Tahoma" pitchFamily="34" charset="0"/>
                <a:cs typeface="Tahoma" pitchFamily="34" charset="0"/>
              </a:rPr>
              <a:t>5. Фармаконадзор</a:t>
            </a:r>
          </a:p>
          <a:p>
            <a:endParaRPr lang="ru-RU" sz="500" b="1" smtClean="0">
              <a:latin typeface="Tahoma" pitchFamily="34" charset="0"/>
              <a:ea typeface="Tahoma" pitchFamily="34" charset="0"/>
              <a:cs typeface="Tahoma" pitchFamily="34" charset="0"/>
            </a:endParaRPr>
          </a:p>
          <a:p>
            <a:r>
              <a:rPr lang="ru-RU" sz="1100" b="1" smtClean="0">
                <a:latin typeface="Tahoma" pitchFamily="34" charset="0"/>
                <a:ea typeface="Tahoma" pitchFamily="34" charset="0"/>
                <a:cs typeface="Tahoma" pitchFamily="34" charset="0"/>
              </a:rPr>
              <a:t>5.1. Система фармаконадзора.</a:t>
            </a:r>
          </a:p>
          <a:p>
            <a:endParaRPr lang="ru-RU" sz="500" smtClean="0">
              <a:latin typeface="Tahoma" pitchFamily="34" charset="0"/>
              <a:ea typeface="Tahoma" pitchFamily="34" charset="0"/>
              <a:cs typeface="Tahoma" pitchFamily="34" charset="0"/>
            </a:endParaRPr>
          </a:p>
          <a:p>
            <a:r>
              <a:rPr lang="ru-RU" sz="1100" smtClean="0">
                <a:latin typeface="Tahoma" pitchFamily="34" charset="0"/>
                <a:ea typeface="Tahoma" pitchFamily="34" charset="0"/>
                <a:cs typeface="Tahoma" pitchFamily="34" charset="0"/>
              </a:rPr>
              <a:t>«Заявитель представил документы, в которых изложено подробное описание системы фармаконадзора. Заявление для фармаконадзора, подписано заявителем и уполномоченным лицом, при этом в нем указано, что заявителю предоставляются услуги уполномоченного лица, ответственного за фармаконадзор, и предоставлены необходимые средства для извещения о любой нежелательной реакции, возникающей в Евразийском экономическом союзе либо в третьей стране.»</a:t>
            </a:r>
          </a:p>
          <a:p>
            <a:endParaRPr lang="ru-RU" sz="500" smtClean="0">
              <a:latin typeface="Tahoma" pitchFamily="34" charset="0"/>
              <a:ea typeface="Tahoma" pitchFamily="34" charset="0"/>
              <a:cs typeface="Tahoma" pitchFamily="34" charset="0"/>
            </a:endParaRPr>
          </a:p>
          <a:p>
            <a:r>
              <a:rPr lang="ru-RU" sz="1100" smtClean="0">
                <a:latin typeface="Tahoma" pitchFamily="34" charset="0"/>
                <a:ea typeface="Tahoma" pitchFamily="34" charset="0"/>
                <a:cs typeface="Tahoma" pitchFamily="34" charset="0"/>
              </a:rPr>
              <a:t>«Эксперт считает, что система фармаконадзора, которая описана заявителем, удовлетворяет требованиям и представляет надлежащее доказательство того, что заявителю предоставляются услуги уполномоченного лица, ответственного за фармаконадзор, и имеются необходимые средства для извещения о любой предполагаемой нежелательной реакции, возникающей в Евразийском экономическом союзе либо в третьей стране.»</a:t>
            </a:r>
          </a:p>
          <a:p>
            <a:endParaRPr lang="ru-RU" sz="500" smtClean="0">
              <a:latin typeface="Tahoma" pitchFamily="34" charset="0"/>
              <a:ea typeface="Tahoma" pitchFamily="34" charset="0"/>
              <a:cs typeface="Tahoma" pitchFamily="34" charset="0"/>
            </a:endParaRPr>
          </a:p>
          <a:p>
            <a:r>
              <a:rPr lang="ru-RU" sz="1100" smtClean="0">
                <a:latin typeface="Tahoma" pitchFamily="34" charset="0"/>
                <a:ea typeface="Tahoma" pitchFamily="34" charset="0"/>
                <a:cs typeface="Tahoma" pitchFamily="34" charset="0"/>
              </a:rPr>
              <a:t>«Эксперт считает, что система фармаконадзора, которая описана заявителем, имеет следующие недостатки: </a:t>
            </a:r>
          </a:p>
          <a:p>
            <a:r>
              <a:rPr lang="ru-RU" sz="1100" smtClean="0">
                <a:latin typeface="Tahoma" pitchFamily="34" charset="0"/>
                <a:ea typeface="Tahoma" pitchFamily="34" charset="0"/>
                <a:cs typeface="Tahoma" pitchFamily="34" charset="0"/>
              </a:rPr>
              <a:t>&lt;</a:t>
            </a:r>
            <a:r>
              <a:rPr lang="ru-RU" sz="1100" b="1" smtClean="0">
                <a:solidFill>
                  <a:srgbClr val="FF0000"/>
                </a:solidFill>
                <a:latin typeface="Tahoma" pitchFamily="34" charset="0"/>
                <a:ea typeface="Tahoma" pitchFamily="34" charset="0"/>
                <a:cs typeface="Tahoma" pitchFamily="34" charset="0"/>
              </a:rPr>
              <a:t>перечень недостатков</a:t>
            </a:r>
            <a:r>
              <a:rPr lang="ru-RU" sz="1100" smtClean="0">
                <a:latin typeface="Tahoma" pitchFamily="34" charset="0"/>
                <a:ea typeface="Tahoma" pitchFamily="34" charset="0"/>
                <a:cs typeface="Tahoma" pitchFamily="34" charset="0"/>
              </a:rPr>
              <a:t>&gt;.</a:t>
            </a:r>
          </a:p>
          <a:p>
            <a:r>
              <a:rPr lang="ru-RU" sz="1100" smtClean="0">
                <a:latin typeface="Tahoma" pitchFamily="34" charset="0"/>
                <a:ea typeface="Tahoma" pitchFamily="34" charset="0"/>
                <a:cs typeface="Tahoma" pitchFamily="34" charset="0"/>
              </a:rPr>
              <a:t>С учетом того, что недостатки устраняются до того, как заявитель выводит лекарственный препарат на рынок, уполномоченная экспертная организация может считать, что система фармаконадзора будет</a:t>
            </a:r>
          </a:p>
          <a:p>
            <a:r>
              <a:rPr lang="ru-RU" sz="1100" smtClean="0">
                <a:latin typeface="Tahoma" pitchFamily="34" charset="0"/>
                <a:ea typeface="Tahoma" pitchFamily="34" charset="0"/>
                <a:cs typeface="Tahoma" pitchFamily="34" charset="0"/>
              </a:rPr>
              <a:t>соответствовать требованиям. Прежде чем препарат поступит на рынок, заявитель должен представить убедительные данные, что система фармаконадзора принята и функционирует.»</a:t>
            </a:r>
          </a:p>
          <a:p>
            <a:endParaRPr lang="ru-RU" sz="500" b="1" smtClean="0">
              <a:solidFill>
                <a:srgbClr val="FF0000"/>
              </a:solidFill>
              <a:latin typeface="Tahoma" pitchFamily="34" charset="0"/>
              <a:ea typeface="Tahoma" pitchFamily="34" charset="0"/>
              <a:cs typeface="Tahoma" pitchFamily="34" charset="0"/>
            </a:endParaRPr>
          </a:p>
          <a:p>
            <a:r>
              <a:rPr lang="ru-RU" sz="1100" b="1" smtClean="0">
                <a:solidFill>
                  <a:srgbClr val="FF0000"/>
                </a:solidFill>
                <a:latin typeface="Tahoma" pitchFamily="34" charset="0"/>
                <a:ea typeface="Tahoma" pitchFamily="34" charset="0"/>
                <a:cs typeface="Tahoma" pitchFamily="34" charset="0"/>
              </a:rPr>
              <a:t>Комментарий эксперта: </a:t>
            </a:r>
          </a:p>
          <a:p>
            <a:endParaRPr lang="ru-RU" sz="1100" smtClean="0">
              <a:latin typeface="Tahoma" pitchFamily="34" charset="0"/>
              <a:ea typeface="Tahoma" pitchFamily="34" charset="0"/>
              <a:cs typeface="Tahoma" pitchFamily="34" charset="0"/>
            </a:endParaRPr>
          </a:p>
          <a:p>
            <a:r>
              <a:rPr lang="ru-RU" sz="1100" b="1" smtClean="0">
                <a:latin typeface="Tahoma" pitchFamily="34" charset="0"/>
                <a:ea typeface="Tahoma" pitchFamily="34" charset="0"/>
                <a:cs typeface="Tahoma" pitchFamily="34" charset="0"/>
              </a:rPr>
              <a:t>5.2. План управления риском.</a:t>
            </a:r>
          </a:p>
          <a:p>
            <a:r>
              <a:rPr lang="ru-RU" sz="1100" smtClean="0">
                <a:latin typeface="Tahoma" pitchFamily="34" charset="0"/>
                <a:ea typeface="Tahoma" pitchFamily="34" charset="0"/>
                <a:cs typeface="Tahoma" pitchFamily="34" charset="0"/>
              </a:rPr>
              <a:t>Вопросы и (или) замечания для рассмотрения экспертом в области фармаконадзора при оценке плана управления рисками: _____</a:t>
            </a:r>
          </a:p>
          <a:p>
            <a:r>
              <a:rPr lang="ru-RU" sz="1100" smtClean="0"/>
              <a:t>Вопросы и (или) проблемы для рассмотрения специалистами организационных структур, уполномоченной экспертной организации,</a:t>
            </a:r>
          </a:p>
          <a:p>
            <a:r>
              <a:rPr lang="ru-RU" sz="1100" smtClean="0"/>
              <a:t>отвечающих за работы в области фармаконадзора (далее – ОСОРОФ) при оценке ПУР: _______</a:t>
            </a:r>
          </a:p>
        </p:txBody>
      </p:sp>
      <p:cxnSp>
        <p:nvCxnSpPr>
          <p:cNvPr id="9" name="Прямая соединительная линия 8"/>
          <p:cNvCxnSpPr/>
          <p:nvPr/>
        </p:nvCxnSpPr>
        <p:spPr>
          <a:xfrm>
            <a:off x="142844" y="1141396"/>
            <a:ext cx="88582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Прямоугольник 7"/>
          <p:cNvSpPr/>
          <p:nvPr/>
        </p:nvSpPr>
        <p:spPr>
          <a:xfrm rot="20155638">
            <a:off x="6350729" y="1535194"/>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142976" y="-24"/>
            <a:ext cx="7929586" cy="1046440"/>
          </a:xfrm>
          <a:prstGeom prst="rect">
            <a:avLst/>
          </a:prstGeom>
          <a:noFill/>
          <a:ln w="9525">
            <a:noFill/>
            <a:miter lim="800000"/>
            <a:headEnd/>
            <a:tailEnd/>
          </a:ln>
        </p:spPr>
        <p:txBody>
          <a:bodyPr wrap="square">
            <a:spAutoFit/>
          </a:bodyPr>
          <a:lstStyle/>
          <a:p>
            <a:pPr eaLnBrk="1" hangingPunct="1"/>
            <a:r>
              <a:rPr lang="ru-RU" sz="2400" b="1" smtClean="0">
                <a:solidFill>
                  <a:schemeClr val="tx2"/>
                </a:solidFill>
                <a:latin typeface="Tahoma" pitchFamily="34" charset="0"/>
                <a:cs typeface="Tahoma" pitchFamily="34" charset="0"/>
              </a:rPr>
              <a:t>План управления рисками</a:t>
            </a:r>
          </a:p>
          <a:p>
            <a:pPr eaLnBrk="1" hangingPunct="1"/>
            <a:r>
              <a:rPr lang="ru-RU" sz="2400" b="1" smtClean="0">
                <a:solidFill>
                  <a:schemeClr val="tx2"/>
                </a:solidFill>
                <a:latin typeface="Tahoma" pitchFamily="34" charset="0"/>
                <a:cs typeface="Tahoma" pitchFamily="34" charset="0"/>
              </a:rPr>
              <a:t>и классификация замечаний</a:t>
            </a:r>
          </a:p>
          <a:p>
            <a:pPr eaLnBrk="1" hangingPunct="1"/>
            <a:r>
              <a:rPr lang="ru-RU" sz="1400" smtClean="0">
                <a:solidFill>
                  <a:schemeClr val="tx2"/>
                </a:solidFill>
                <a:latin typeface="Tahoma" pitchFamily="34" charset="0"/>
                <a:cs typeface="Tahoma" pitchFamily="34" charset="0"/>
              </a:rPr>
              <a:t>(формулировки </a:t>
            </a:r>
            <a:r>
              <a:rPr lang="ru-RU" sz="1400" b="1" smtClean="0">
                <a:solidFill>
                  <a:schemeClr val="tx2"/>
                </a:solidFill>
                <a:latin typeface="Tahoma" pitchFamily="34" charset="0"/>
                <a:cs typeface="Tahoma" pitchFamily="34" charset="0"/>
              </a:rPr>
              <a:t>вопросов </a:t>
            </a:r>
            <a:r>
              <a:rPr lang="ru-RU" sz="1400" smtClean="0">
                <a:solidFill>
                  <a:schemeClr val="tx2"/>
                </a:solidFill>
                <a:latin typeface="Tahoma" pitchFamily="34" charset="0"/>
                <a:cs typeface="Tahoma" pitchFamily="34" charset="0"/>
              </a:rPr>
              <a:t>- Правила регистрации и экспертизы, Приложение 15)</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134510"/>
            <a:ext cx="9144000" cy="5170646"/>
          </a:xfrm>
          <a:prstGeom prst="rect">
            <a:avLst/>
          </a:prstGeom>
          <a:noFill/>
        </p:spPr>
        <p:txBody>
          <a:bodyPr wrap="square">
            <a:spAutoFit/>
          </a:bodyPr>
          <a:lstStyle/>
          <a:p>
            <a:r>
              <a:rPr lang="ru-RU" sz="1000" b="1" smtClean="0"/>
              <a:t>5.2. План управления рисками.</a:t>
            </a:r>
          </a:p>
          <a:p>
            <a:r>
              <a:rPr lang="ru-RU" sz="1000" smtClean="0"/>
              <a:t>К 80-му дню эксперт должен выполнить первую общую оценку заявления для выявления каких-либо серьезных проблемных вопросов в плане управления рисками. Для оказания помощи и предоставлении рекомендаций эксперту может быть выделен специалист в области фармаконадзора (какие-либо конкретные вопросы и проблемы, определенные в процессе критической оценки досье, которые могли бы повлиять н а п лан управления рисками). Сюда входят определенные выводы по доклинической безопасности, недостаточность досье по</a:t>
            </a:r>
          </a:p>
          <a:p>
            <a:r>
              <a:rPr lang="ru-RU" sz="1000" smtClean="0"/>
              <a:t>клинической фармакологии, потенциальные риски безопасности, выявленные из данных клинических испытаний и т. п. На этом этапе особенно важно идентифицировать проблемы безопасности (важные выявленные риски, важные потенциальные риски, важную недостающую информацию). Это тем более важно, если данные вопросы не были описаны заявителем в досье и, следовательно, вряд ли будут отражены в плане управления рисками.</a:t>
            </a:r>
          </a:p>
          <a:p>
            <a:r>
              <a:rPr lang="ru-RU" sz="1000" smtClean="0"/>
              <a:t>Полученные рекомендации включаются в проект перечня вопросов, представляемых после подачи заявления на регистрацию. Важно отметить, что данные рекомендации могут содержать предлагаемые вопросы по плану управления рисками, подлежащие добавлению в перечень вопросов.</a:t>
            </a:r>
          </a:p>
          <a:p>
            <a:r>
              <a:rPr lang="ru-RU" sz="1000" smtClean="0"/>
              <a:t>Необходимо перечислить вопросы и проблемы, выявленные в процессе общей оценки заявления, и подлежащие рассмотрению при оценке плана управления рисками.</a:t>
            </a:r>
          </a:p>
          <a:p>
            <a:endParaRPr lang="ru-RU" sz="1000" smtClean="0"/>
          </a:p>
          <a:p>
            <a:r>
              <a:rPr lang="ru-RU" sz="1000" b="1" smtClean="0"/>
              <a:t>7. Перечень вопросов, предложенных экспертом.</a:t>
            </a:r>
          </a:p>
          <a:p>
            <a:r>
              <a:rPr lang="ru-RU" sz="1000" b="1" smtClean="0"/>
              <a:t>7.1. Классификация замечаний:</a:t>
            </a:r>
          </a:p>
          <a:p>
            <a:endParaRPr lang="ru-RU" sz="1000" smtClean="0"/>
          </a:p>
          <a:p>
            <a:r>
              <a:rPr lang="ru-RU" sz="1000" smtClean="0"/>
              <a:t>«</a:t>
            </a:r>
            <a:r>
              <a:rPr lang="ru-RU" sz="1000" b="1" smtClean="0"/>
              <a:t>критические замечания</a:t>
            </a:r>
            <a:r>
              <a:rPr lang="ru-RU" sz="1000" smtClean="0"/>
              <a:t>» — замечания, которые делают невозможным регистрацию лекарственного препарата. Теоретически одно критическое замечание может включать в себя несколько вопросов, в этом случае следует использовать ненумерованные списки и  подзаголовки. Критическое замечание должно быть понятно и четко  изложено. Для этого могут потребоваться подробные комментарии со ссылками на подходящие нормативные правовые акты и рекомендации (руководства). По возможности, замечание должно включать в себя</a:t>
            </a:r>
          </a:p>
          <a:p>
            <a:r>
              <a:rPr lang="ru-RU" sz="1000" smtClean="0"/>
              <a:t>разъяснение относительно ответа (мер), ожидаемого от заявителя;  </a:t>
            </a:r>
          </a:p>
          <a:p>
            <a:endParaRPr lang="ru-RU" sz="1000" smtClean="0"/>
          </a:p>
          <a:p>
            <a:r>
              <a:rPr lang="ru-RU" sz="1000" smtClean="0"/>
              <a:t>«</a:t>
            </a:r>
            <a:r>
              <a:rPr lang="ru-RU" sz="1000" b="1" smtClean="0"/>
              <a:t>прочие замечания</a:t>
            </a:r>
            <a:r>
              <a:rPr lang="ru-RU" sz="1000" smtClean="0"/>
              <a:t>» — замечания, которые могут повлиять на предложенные заявителем условия регистрации и информацию о лекарственном препарате (общая характеристика лекарственного препарата для медицинского применения, листок-вкладыш,  маркировка). Прочие замечания необходимо устранить на предрегистрационном этапе, в противном случае в регистрации может быть отказано.</a:t>
            </a:r>
          </a:p>
          <a:p>
            <a:endParaRPr lang="ru-RU" sz="1000" smtClean="0"/>
          </a:p>
          <a:p>
            <a:r>
              <a:rPr lang="ru-RU" sz="1000" smtClean="0"/>
              <a:t>В целях компиляции возражений и рекомендаций заинтересованных групп при составлении перечня необходимо, в целом, использовать подзаголовки.</a:t>
            </a:r>
          </a:p>
          <a:p>
            <a:r>
              <a:rPr lang="ru-RU" sz="1000" smtClean="0"/>
              <a:t>Перечень замечаний необходимо продублировать в «Обзорном модуле» экспертного отчета;</a:t>
            </a:r>
          </a:p>
          <a:p>
            <a:endParaRPr lang="ru-RU" sz="1000" smtClean="0"/>
          </a:p>
          <a:p>
            <a:r>
              <a:rPr lang="ru-RU" sz="1000" smtClean="0"/>
              <a:t>«</a:t>
            </a:r>
            <a:r>
              <a:rPr lang="ru-RU" sz="1000" b="1" smtClean="0"/>
              <a:t>рекомендации</a:t>
            </a:r>
            <a:r>
              <a:rPr lang="ru-RU" sz="1000" smtClean="0"/>
              <a:t>» — рекомендации, которые содержат замечания эксперта (условия), не препятствующие регистрации лекарственного препарата и могут быть учтены после регистрации препарата, включены (изменены) в рамках процедуры внесения изменений.</a:t>
            </a:r>
          </a:p>
        </p:txBody>
      </p:sp>
      <p:cxnSp>
        <p:nvCxnSpPr>
          <p:cNvPr id="9" name="Прямая соединительная линия 8"/>
          <p:cNvCxnSpPr/>
          <p:nvPr/>
        </p:nvCxnSpPr>
        <p:spPr>
          <a:xfrm>
            <a:off x="142844" y="1071546"/>
            <a:ext cx="88582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Прямоугольник 7"/>
          <p:cNvSpPr/>
          <p:nvPr/>
        </p:nvSpPr>
        <p:spPr>
          <a:xfrm rot="20155638">
            <a:off x="6350729" y="1535194"/>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142976" y="-24"/>
            <a:ext cx="7929586" cy="1046440"/>
          </a:xfrm>
          <a:prstGeom prst="rect">
            <a:avLst/>
          </a:prstGeom>
          <a:noFill/>
          <a:ln w="9525">
            <a:noFill/>
            <a:miter lim="800000"/>
            <a:headEnd/>
            <a:tailEnd/>
          </a:ln>
        </p:spPr>
        <p:txBody>
          <a:bodyPr wrap="square">
            <a:spAutoFit/>
          </a:bodyPr>
          <a:lstStyle/>
          <a:p>
            <a:pPr eaLnBrk="1" hangingPunct="1"/>
            <a:r>
              <a:rPr lang="ru-RU" sz="2400" b="1" smtClean="0">
                <a:solidFill>
                  <a:schemeClr val="tx2"/>
                </a:solidFill>
                <a:latin typeface="Tahoma" pitchFamily="34" charset="0"/>
                <a:cs typeface="Tahoma" pitchFamily="34" charset="0"/>
              </a:rPr>
              <a:t>Отчет эксперта по оценке клинических исследований </a:t>
            </a:r>
          </a:p>
          <a:p>
            <a:pPr eaLnBrk="1" hangingPunct="1"/>
            <a:r>
              <a:rPr lang="ru-RU" sz="1400" smtClean="0">
                <a:solidFill>
                  <a:schemeClr val="tx2"/>
                </a:solidFill>
                <a:latin typeface="Tahoma" pitchFamily="34" charset="0"/>
                <a:cs typeface="Tahoma" pitchFamily="34" charset="0"/>
              </a:rPr>
              <a:t>(формулировки </a:t>
            </a:r>
            <a:r>
              <a:rPr lang="ru-RU" sz="1400" b="1" smtClean="0">
                <a:solidFill>
                  <a:schemeClr val="tx2"/>
                </a:solidFill>
                <a:latin typeface="Tahoma" pitchFamily="34" charset="0"/>
                <a:cs typeface="Tahoma" pitchFamily="34" charset="0"/>
              </a:rPr>
              <a:t>вопросов </a:t>
            </a:r>
            <a:r>
              <a:rPr lang="ru-RU" sz="1400" smtClean="0">
                <a:solidFill>
                  <a:schemeClr val="tx2"/>
                </a:solidFill>
                <a:latin typeface="Tahoma" pitchFamily="34" charset="0"/>
                <a:cs typeface="Tahoma" pitchFamily="34" charset="0"/>
              </a:rPr>
              <a:t>- Правила регистрации и экспертизы, Приложение 15)</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134510"/>
            <a:ext cx="9144000" cy="5755422"/>
          </a:xfrm>
          <a:prstGeom prst="rect">
            <a:avLst/>
          </a:prstGeom>
          <a:noFill/>
        </p:spPr>
        <p:txBody>
          <a:bodyPr wrap="square">
            <a:spAutoFit/>
          </a:bodyPr>
          <a:lstStyle/>
          <a:p>
            <a:r>
              <a:rPr lang="ru-RU" sz="800" b="1" smtClean="0"/>
              <a:t>5.1.1. Ключевые вопросы для рассмотрения экспертом по оценке.</a:t>
            </a:r>
          </a:p>
          <a:p>
            <a:r>
              <a:rPr lang="ru-RU" sz="800" b="1" smtClean="0"/>
              <a:t>	Представлены ли </a:t>
            </a:r>
            <a:r>
              <a:rPr lang="ru-RU" sz="800" smtClean="0"/>
              <a:t>различные элементы системы, указанные в Правилах надлежащей практики фармаконадзора Союза, и, если нет, то насколько обосновано их отсутствие? В надлежащем ли порядке рассмотрены отсутствующие элементы системы или элементы, указанные как запланированные для внедрения (подлежащие внедрению до размещения продукта на рынке), и подлежат ли они включению в перечень объектов последующих контрольных мероприятий (насколько реалистичны данные обязательства).</a:t>
            </a:r>
          </a:p>
          <a:p>
            <a:r>
              <a:rPr lang="ru-RU" sz="800" smtClean="0"/>
              <a:t>	</a:t>
            </a:r>
            <a:r>
              <a:rPr lang="ru-RU" sz="800" b="1" smtClean="0"/>
              <a:t>Является ли </a:t>
            </a:r>
            <a:r>
              <a:rPr lang="ru-RU" sz="800" smtClean="0"/>
              <a:t>данный продукт первым продуктом, который компания планирует размещать на рынке, и какова степень его</a:t>
            </a:r>
          </a:p>
          <a:p>
            <a:r>
              <a:rPr lang="ru-RU" sz="800" smtClean="0"/>
              <a:t>готовности? Если это не первый продукт, имеются ли сведения, касающиеся проблемных вопросов соблюдения необходимых норм в</a:t>
            </a:r>
          </a:p>
          <a:p>
            <a:r>
              <a:rPr lang="ru-RU" sz="800" smtClean="0"/>
              <a:t>индивидуальных отчетах о безопасности или периодических отчетах по безопасности применения других препаратов (иными словами, имеются ли признаки ненадлежащего функционирования системы, применяемой компанией).</a:t>
            </a:r>
          </a:p>
          <a:p>
            <a:r>
              <a:rPr lang="ru-RU" sz="800" smtClean="0"/>
              <a:t>	</a:t>
            </a:r>
            <a:r>
              <a:rPr lang="ru-RU" sz="800" b="1" smtClean="0"/>
              <a:t>Имеются ли </a:t>
            </a:r>
            <a:r>
              <a:rPr lang="ru-RU" sz="800" smtClean="0"/>
              <a:t>данные предыдущих инспекций системы фармаконадзора, в частности, свидетельствующин о наличии проблем, или такие данные отсутствуют (как правило, это применимо в отношении ближайшего будущего, но с течением времени теряет свою актуальность). Можно ли судить об описанной системе фармаконадзора как о системе, способной проводить обработку прогнозируемого объема отчетов по безопасности в отношении данного препарата, или же она кажется «слишком маломасштабной» для обеспечения такой обработки. </a:t>
            </a:r>
          </a:p>
          <a:p>
            <a:r>
              <a:rPr lang="ru-RU" sz="800" smtClean="0"/>
              <a:t>	</a:t>
            </a:r>
            <a:r>
              <a:rPr lang="ru-RU" sz="800" b="1" smtClean="0"/>
              <a:t>Характеризуется ли </a:t>
            </a:r>
            <a:r>
              <a:rPr lang="ru-RU" sz="800" smtClean="0"/>
              <a:t>препарат более высоким показателем соотношения польза – риска в сравнении с предыдущими препаратами владельца регистрационного удостоверения.</a:t>
            </a:r>
          </a:p>
          <a:p>
            <a:r>
              <a:rPr lang="ru-RU" sz="800" smtClean="0"/>
              <a:t>	</a:t>
            </a:r>
            <a:r>
              <a:rPr lang="ru-RU" sz="800" b="1" smtClean="0"/>
              <a:t>Включает ли </a:t>
            </a:r>
            <a:r>
              <a:rPr lang="ru-RU" sz="800" smtClean="0"/>
              <a:t>в себя организация деятельности компании сложный комплекс субподрядчиков и партнеров по лицензированию и т. п., то есть систему с множеством подразделений (нередко это самые слабые стороны организационного процесса).</a:t>
            </a:r>
          </a:p>
          <a:p>
            <a:r>
              <a:rPr lang="ru-RU" sz="800" smtClean="0"/>
              <a:t>	</a:t>
            </a:r>
            <a:r>
              <a:rPr lang="ru-RU" sz="800" b="1" smtClean="0"/>
              <a:t>Претерпела ли </a:t>
            </a:r>
            <a:r>
              <a:rPr lang="ru-RU" sz="800" smtClean="0"/>
              <a:t>компания недавнее слияние.</a:t>
            </a:r>
          </a:p>
          <a:p>
            <a:r>
              <a:rPr lang="ru-RU" sz="800" smtClean="0"/>
              <a:t>	</a:t>
            </a:r>
            <a:r>
              <a:rPr lang="ru-RU" sz="800" b="1" smtClean="0"/>
              <a:t>Характеризуется ли </a:t>
            </a:r>
            <a:r>
              <a:rPr lang="ru-RU" sz="800" smtClean="0"/>
              <a:t>лицензионная деятельность высокой специфичностью в отношении препарата (что подразумевает отсутствие проверок, даже если речь идет о хорошо организованных компаниях (субподрядчиках)).</a:t>
            </a:r>
          </a:p>
          <a:p>
            <a:r>
              <a:rPr lang="ru-RU" sz="800" smtClean="0"/>
              <a:t>	</a:t>
            </a:r>
            <a:r>
              <a:rPr lang="ru-RU" sz="800" b="1" smtClean="0"/>
              <a:t>Является ли </a:t>
            </a:r>
            <a:r>
              <a:rPr lang="ru-RU" sz="800" smtClean="0"/>
              <a:t>данная информация описанием существующей системы или системы, внедрение которой планируется при допуске препарата для реализации на рынке (это будет, скорее всего, применимо в отношении первых продуктов, или совершенно новых, либо разных лицензионных соглашений).</a:t>
            </a:r>
          </a:p>
          <a:p>
            <a:r>
              <a:rPr lang="ru-RU" sz="800" smtClean="0"/>
              <a:t>	</a:t>
            </a:r>
            <a:r>
              <a:rPr lang="ru-RU" sz="800" b="1" smtClean="0"/>
              <a:t>Представляет ли </a:t>
            </a:r>
            <a:r>
              <a:rPr lang="ru-RU" sz="800" smtClean="0"/>
              <a:t>собой данное описание значительные изменения в существующей системе.</a:t>
            </a:r>
          </a:p>
          <a:p>
            <a:r>
              <a:rPr lang="ru-RU" sz="800" smtClean="0"/>
              <a:t>	</a:t>
            </a:r>
            <a:r>
              <a:rPr lang="ru-RU" sz="800" b="1" smtClean="0"/>
              <a:t>Организована ли </a:t>
            </a:r>
            <a:r>
              <a:rPr lang="ru-RU" sz="800" smtClean="0"/>
              <a:t>у субподрядчиков работа квалифицированного специалиста. Если да, то есть ли какие-либо признаки, что данный субподрядчик оказывает влияние на систему фармаконадзора.</a:t>
            </a:r>
          </a:p>
          <a:p>
            <a:r>
              <a:rPr lang="ru-RU" sz="800" smtClean="0"/>
              <a:t>	</a:t>
            </a:r>
            <a:r>
              <a:rPr lang="ru-RU" sz="800" b="1" smtClean="0"/>
              <a:t>Есть ли </a:t>
            </a:r>
            <a:r>
              <a:rPr lang="ru-RU" sz="800" smtClean="0"/>
              <a:t>другая информация, ставящая под сомнение соответствие описанной системы имеющимся требованиям (например, информация, полученная из других органов, известные проблемы в отношении конкретного подрядчика, программного обеспечения и т. п.).</a:t>
            </a:r>
          </a:p>
          <a:p>
            <a:r>
              <a:rPr lang="ru-RU" sz="800" b="1" smtClean="0"/>
              <a:t>	Рекомендована ли </a:t>
            </a:r>
            <a:r>
              <a:rPr lang="ru-RU" sz="800" smtClean="0"/>
              <a:t>для проведения инспекция системы фармаконадзора вскоре после допуска препарата на рынок с целью</a:t>
            </a:r>
          </a:p>
          <a:p>
            <a:r>
              <a:rPr lang="ru-RU" sz="800" smtClean="0"/>
              <a:t>устранения некоторых из указанных несоответствий.</a:t>
            </a:r>
          </a:p>
          <a:p>
            <a:endParaRPr lang="ru-RU" sz="800" smtClean="0"/>
          </a:p>
          <a:p>
            <a:r>
              <a:rPr lang="ru-RU" sz="800" smtClean="0"/>
              <a:t>Другие, возникающие вопросы -  в содержание отчета могут быть включены следующие заявления заявитель представил документы, в которых изложено подробное</a:t>
            </a:r>
          </a:p>
          <a:p>
            <a:r>
              <a:rPr lang="ru-RU" sz="800" smtClean="0"/>
              <a:t>описание системы фармаконадзора. Заявление для фармаконадзора, подписанное заявителем и уполномоченным лицом, при этом в нем указано, что заявителю предоставляются услуги уполномоченного лица, ответственного за фармаконадзор, и предоставлены необходимые средства для извещения о любой нежелательной реакции, возникающей в государствах-членах, либо в третьей стране;</a:t>
            </a:r>
          </a:p>
          <a:p>
            <a:endParaRPr lang="ru-RU" sz="800" smtClean="0"/>
          </a:p>
          <a:p>
            <a:r>
              <a:rPr lang="ru-RU" sz="800" b="1" smtClean="0"/>
              <a:t>эксперт считает</a:t>
            </a:r>
            <a:r>
              <a:rPr lang="ru-RU" sz="800" smtClean="0"/>
              <a:t>, что система фармаконадзора, которая описана заявителем, удовлетворяет требованиям, и представляет надлежащее доказательство того, что заявителю предоставляются услуги уполномоченного лица, ответственного за фармаконадзор, и имеются необходимые средства для извещения о любой предполагаемой нежелательной реакции, возникающей в государствах-членах, л ибо в третьей стране. </a:t>
            </a:r>
          </a:p>
          <a:p>
            <a:r>
              <a:rPr lang="ru-RU" sz="800" smtClean="0"/>
              <a:t>Если в описании системы фармаконадзора имеются нерешенные вопросы, которые необходимо решить и выполнить до допуска лекарственного препарата к реализации на рынке, то они должны быть указаны в качестве вопросов в перечне вопросов и (или) в качестве объектов последующих контрольных мероприятий в модуле сводного экспертного отчета «Оценка безопасности, качества, эффективности». </a:t>
            </a:r>
          </a:p>
          <a:p>
            <a:r>
              <a:rPr lang="ru-RU" sz="800" smtClean="0"/>
              <a:t>При обнаружении недостатков в описании системы фармаконадзора или при отсутствии квалифицированного специалиста и средств сообщения о побочных реакциях, в зависимости от</a:t>
            </a:r>
          </a:p>
          <a:p>
            <a:r>
              <a:rPr lang="ru-RU" sz="800" smtClean="0"/>
              <a:t>серьезности недостатков в отчет должен быть включен один из следующих пунктов:</a:t>
            </a:r>
          </a:p>
          <a:p>
            <a:r>
              <a:rPr lang="ru-RU" sz="800" b="1" smtClean="0"/>
              <a:t>эксперт считает</a:t>
            </a:r>
            <a:r>
              <a:rPr lang="ru-RU" sz="800" smtClean="0"/>
              <a:t>, что система фармаконадзора, которая описана заявителем, имеет следующие недостатки: далее перечень недостатков; с учетом того, что недостатки устраняются до того, как заявитель выводит лекарственный препарат на рынок, уполномоченная экспертная  организация может считать, что система фармаконадзора будет соответствовать требованиям. Прежде чем препарат поступит на рынок, заявитель должен представить убедительные данные, что система фармаконадзора принята и функционирует.</a:t>
            </a:r>
          </a:p>
        </p:txBody>
      </p:sp>
      <p:cxnSp>
        <p:nvCxnSpPr>
          <p:cNvPr id="9" name="Прямая соединительная линия 8"/>
          <p:cNvCxnSpPr/>
          <p:nvPr/>
        </p:nvCxnSpPr>
        <p:spPr>
          <a:xfrm>
            <a:off x="142844" y="1071546"/>
            <a:ext cx="88582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Прямоугольник 7"/>
          <p:cNvSpPr/>
          <p:nvPr/>
        </p:nvSpPr>
        <p:spPr>
          <a:xfrm rot="20155638">
            <a:off x="6350729" y="1535194"/>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1142976" y="-24"/>
            <a:ext cx="7929586" cy="1046440"/>
          </a:xfrm>
          <a:prstGeom prst="rect">
            <a:avLst/>
          </a:prstGeom>
          <a:noFill/>
          <a:ln w="9525">
            <a:noFill/>
            <a:miter lim="800000"/>
            <a:headEnd/>
            <a:tailEnd/>
          </a:ln>
        </p:spPr>
        <p:txBody>
          <a:bodyPr wrap="square">
            <a:spAutoFit/>
          </a:bodyPr>
          <a:lstStyle/>
          <a:p>
            <a:pPr eaLnBrk="1" hangingPunct="1"/>
            <a:r>
              <a:rPr lang="ru-RU" sz="2400" b="1" smtClean="0">
                <a:solidFill>
                  <a:schemeClr val="tx2"/>
                </a:solidFill>
                <a:latin typeface="Tahoma" pitchFamily="34" charset="0"/>
                <a:cs typeface="Tahoma" pitchFamily="34" charset="0"/>
              </a:rPr>
              <a:t>Экспертный отчет об оценке безопасности, эффективности и качества – </a:t>
            </a:r>
          </a:p>
          <a:p>
            <a:pPr eaLnBrk="1" hangingPunct="1"/>
            <a:r>
              <a:rPr lang="ru-RU" sz="1400" smtClean="0">
                <a:solidFill>
                  <a:schemeClr val="tx2"/>
                </a:solidFill>
                <a:latin typeface="Tahoma" pitchFamily="34" charset="0"/>
                <a:cs typeface="Tahoma" pitchFamily="34" charset="0"/>
              </a:rPr>
              <a:t>(Форма отчета - Правила регистрации и экспертизы, Приложение 16)</a:t>
            </a:r>
          </a:p>
        </p:txBody>
      </p:sp>
      <p:sp>
        <p:nvSpPr>
          <p:cNvPr id="4099"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pic>
        <p:nvPicPr>
          <p:cNvPr id="4100" name="Рисунок 11" descr="C:\Users\Pegova\Documents\документы\ЛОГО\НОВЫЙ_лого_НЦЭСМП\Logo-new_big1.jpg"/>
          <p:cNvPicPr>
            <a:picLocks noChangeAspect="1" noChangeArrowheads="1"/>
          </p:cNvPicPr>
          <p:nvPr/>
        </p:nvPicPr>
        <p:blipFill>
          <a:blip r:embed="rId2"/>
          <a:srcRect/>
          <a:stretch>
            <a:fillRect/>
          </a:stretch>
        </p:blipFill>
        <p:spPr bwMode="auto">
          <a:xfrm>
            <a:off x="0" y="0"/>
            <a:ext cx="928688" cy="1011238"/>
          </a:xfrm>
          <a:prstGeom prst="rect">
            <a:avLst/>
          </a:prstGeom>
          <a:noFill/>
          <a:ln w="9525">
            <a:noFill/>
            <a:miter lim="800000"/>
            <a:headEnd/>
            <a:tailEnd/>
          </a:ln>
        </p:spPr>
      </p:pic>
      <p:sp>
        <p:nvSpPr>
          <p:cNvPr id="7" name="TextBox 6"/>
          <p:cNvSpPr txBox="1"/>
          <p:nvPr/>
        </p:nvSpPr>
        <p:spPr>
          <a:xfrm>
            <a:off x="0" y="1205948"/>
            <a:ext cx="9144000" cy="4524315"/>
          </a:xfrm>
          <a:prstGeom prst="rect">
            <a:avLst/>
          </a:prstGeom>
          <a:noFill/>
        </p:spPr>
        <p:txBody>
          <a:bodyPr wrap="square">
            <a:spAutoFit/>
          </a:bodyPr>
          <a:lstStyle/>
          <a:p>
            <a:r>
              <a:rPr lang="ru-RU" sz="1200" b="1" smtClean="0">
                <a:latin typeface="Tahoma" pitchFamily="34" charset="0"/>
                <a:ea typeface="Tahoma" pitchFamily="34" charset="0"/>
                <a:cs typeface="Tahoma" pitchFamily="34" charset="0"/>
              </a:rPr>
              <a:t>Система фармаконадзора</a:t>
            </a:r>
          </a:p>
          <a:p>
            <a:endParaRPr lang="ru-RU" sz="1200" b="1" smtClean="0">
              <a:latin typeface="Tahoma" pitchFamily="34" charset="0"/>
              <a:ea typeface="Tahoma" pitchFamily="34" charset="0"/>
              <a:cs typeface="Tahoma" pitchFamily="34" charset="0"/>
            </a:endParaRPr>
          </a:p>
          <a:p>
            <a:r>
              <a:rPr lang="ru-RU" sz="1200" smtClean="0">
                <a:latin typeface="Tahoma" pitchFamily="34" charset="0"/>
                <a:ea typeface="Tahoma" pitchFamily="34" charset="0"/>
                <a:cs typeface="Tahoma" pitchFamily="34" charset="0"/>
              </a:rPr>
              <a:t>&lt;</a:t>
            </a:r>
            <a:r>
              <a:rPr lang="ru-RU" sz="1200" i="1" smtClean="0">
                <a:latin typeface="Tahoma" pitchFamily="34" charset="0"/>
                <a:ea typeface="Tahoma" pitchFamily="34" charset="0"/>
                <a:cs typeface="Tahoma" pitchFamily="34" charset="0"/>
              </a:rPr>
              <a:t>Заявитель (предполагаемый будущий владелец регистрационного удостоверения) представил подписанную пояснительную записку по системе фармаконадзора заявителя (предполагаемого будущего Владельца регистрационного удостоверения) (изменение типа IA/&lt;X&gt;).</a:t>
            </a:r>
          </a:p>
          <a:p>
            <a:endParaRPr lang="ru-RU" sz="1200" i="1" smtClean="0">
              <a:latin typeface="Tahoma" pitchFamily="34" charset="0"/>
              <a:ea typeface="Tahoma" pitchFamily="34" charset="0"/>
              <a:cs typeface="Tahoma" pitchFamily="34" charset="0"/>
            </a:endParaRPr>
          </a:p>
          <a:p>
            <a:r>
              <a:rPr lang="ru-RU" sz="1200" i="1" smtClean="0">
                <a:latin typeface="Tahoma" pitchFamily="34" charset="0"/>
                <a:ea typeface="Tahoma" pitchFamily="34" charset="0"/>
                <a:cs typeface="Tahoma" pitchFamily="34" charset="0"/>
              </a:rPr>
              <a:t>Референтное государство считает пояснительную записку приемлемой, при условии полного соответствия досье по системе</a:t>
            </a:r>
          </a:p>
          <a:p>
            <a:r>
              <a:rPr lang="ru-RU" sz="1200" i="1" smtClean="0">
                <a:latin typeface="Tahoma" pitchFamily="34" charset="0"/>
                <a:ea typeface="Tahoma" pitchFamily="34" charset="0"/>
                <a:cs typeface="Tahoma" pitchFamily="34" charset="0"/>
              </a:rPr>
              <a:t>фармаконадзора требованиям, предусмотренным в модуле по надлежащей практике фармаконадзора.&gt;</a:t>
            </a:r>
          </a:p>
          <a:p>
            <a:endParaRPr lang="ru-RU" sz="1200" smtClean="0">
              <a:latin typeface="Tahoma" pitchFamily="34" charset="0"/>
              <a:ea typeface="Tahoma" pitchFamily="34" charset="0"/>
              <a:cs typeface="Tahoma" pitchFamily="34" charset="0"/>
            </a:endParaRPr>
          </a:p>
          <a:p>
            <a:r>
              <a:rPr lang="ru-RU" sz="1200" b="1" smtClean="0">
                <a:latin typeface="Tahoma" pitchFamily="34" charset="0"/>
                <a:ea typeface="Tahoma" pitchFamily="34" charset="0"/>
                <a:cs typeface="Tahoma" pitchFamily="34" charset="0"/>
              </a:rPr>
              <a:t>План управления рисками</a:t>
            </a:r>
          </a:p>
          <a:p>
            <a:r>
              <a:rPr lang="ru-RU" sz="1200" smtClean="0">
                <a:latin typeface="Tahoma" pitchFamily="34" charset="0"/>
                <a:ea typeface="Tahoma" pitchFamily="34" charset="0"/>
                <a:cs typeface="Tahoma" pitchFamily="34" charset="0"/>
              </a:rPr>
              <a:t>Вставьте итоговую таблицу(-ы) предлагаемых мероприятий в области фармаконадзора и минимизации рисков в отношении опасных</a:t>
            </a:r>
          </a:p>
          <a:p>
            <a:r>
              <a:rPr lang="ru-RU" sz="1200" smtClean="0">
                <a:latin typeface="Tahoma" pitchFamily="34" charset="0"/>
                <a:ea typeface="Tahoma" pitchFamily="34" charset="0"/>
                <a:cs typeface="Tahoma" pitchFamily="34" charset="0"/>
              </a:rPr>
              <a:t>факторов.</a:t>
            </a:r>
          </a:p>
          <a:p>
            <a:endParaRPr lang="ru-RU" sz="1200" smtClean="0">
              <a:latin typeface="Tahoma" pitchFamily="34" charset="0"/>
              <a:ea typeface="Tahoma" pitchFamily="34" charset="0"/>
              <a:cs typeface="Tahoma" pitchFamily="34" charset="0"/>
            </a:endParaRPr>
          </a:p>
          <a:p>
            <a:r>
              <a:rPr lang="ru-RU" sz="1200" smtClean="0">
                <a:latin typeface="Tahoma" pitchFamily="34" charset="0"/>
                <a:ea typeface="Tahoma" pitchFamily="34" charset="0"/>
                <a:cs typeface="Tahoma" pitchFamily="34" charset="0"/>
              </a:rPr>
              <a:t>&lt;</a:t>
            </a:r>
            <a:r>
              <a:rPr lang="ru-RU" sz="1200" i="1" smtClean="0">
                <a:latin typeface="Tahoma" pitchFamily="34" charset="0"/>
                <a:ea typeface="Tahoma" pitchFamily="34" charset="0"/>
                <a:cs typeface="Tahoma" pitchFamily="34" charset="0"/>
              </a:rPr>
              <a:t>План управления рисками утверждён&gt;</a:t>
            </a:r>
          </a:p>
          <a:p>
            <a:r>
              <a:rPr lang="ru-RU" sz="1200" smtClean="0">
                <a:latin typeface="Tahoma" pitchFamily="34" charset="0"/>
                <a:ea typeface="Tahoma" pitchFamily="34" charset="0"/>
                <a:cs typeface="Tahoma" pitchFamily="34" charset="0"/>
              </a:rPr>
              <a:t>Если план управления рисками представлен в ранее использовавшемся формате, то он должен быть представлен в новом формате вместе с данными по нежелательным лекарственным реакциям на 60-й день процедуры.</a:t>
            </a:r>
          </a:p>
          <a:p>
            <a:endParaRPr lang="ru-RU" sz="1200" smtClean="0">
              <a:latin typeface="Tahoma" pitchFamily="34" charset="0"/>
              <a:ea typeface="Tahoma" pitchFamily="34" charset="0"/>
              <a:cs typeface="Tahoma" pitchFamily="34" charset="0"/>
            </a:endParaRPr>
          </a:p>
          <a:p>
            <a:r>
              <a:rPr lang="ru-RU" sz="1200" b="1" smtClean="0">
                <a:latin typeface="Tahoma" pitchFamily="34" charset="0"/>
                <a:ea typeface="Tahoma" pitchFamily="34" charset="0"/>
                <a:cs typeface="Tahoma" pitchFamily="34" charset="0"/>
              </a:rPr>
              <a:t>Периодически обновляемый отчет по безопасности лекарственного средства</a:t>
            </a:r>
          </a:p>
          <a:p>
            <a:r>
              <a:rPr lang="ru-RU" sz="1200" smtClean="0">
                <a:latin typeface="Tahoma" pitchFamily="34" charset="0"/>
                <a:ea typeface="Tahoma" pitchFamily="34" charset="0"/>
                <a:cs typeface="Tahoma" pitchFamily="34" charset="0"/>
              </a:rPr>
              <a:t>&lt;</a:t>
            </a:r>
            <a:r>
              <a:rPr lang="ru-RU" sz="1200" i="1" smtClean="0">
                <a:latin typeface="Tahoma" pitchFamily="34" charset="0"/>
                <a:ea typeface="Tahoma" pitchFamily="34" charset="0"/>
                <a:cs typeface="Tahoma" pitchFamily="34" charset="0"/>
              </a:rPr>
              <a:t>Владелец регистрационного удостоверения должен представить первый периодически обновляемый отчет по безопасности для данного препарата в течение {xx} месяцев после его регистрации</a:t>
            </a:r>
          </a:p>
          <a:p>
            <a:endParaRPr lang="ru-RU" sz="1200" i="1" smtClean="0">
              <a:latin typeface="Tahoma" pitchFamily="34" charset="0"/>
              <a:ea typeface="Tahoma" pitchFamily="34" charset="0"/>
              <a:cs typeface="Tahoma" pitchFamily="34" charset="0"/>
            </a:endParaRPr>
          </a:p>
          <a:p>
            <a:r>
              <a:rPr lang="ru-RU" sz="1200" i="1" smtClean="0">
                <a:latin typeface="Tahoma" pitchFamily="34" charset="0"/>
                <a:ea typeface="Tahoma" pitchFamily="34" charset="0"/>
                <a:cs typeface="Tahoma" pitchFamily="34" charset="0"/>
              </a:rPr>
              <a:t>В последующем Владелец регистрационного удостоверения должен представлять периодически обновляемые отчеты по безопасности для данного препарата.&gt;</a:t>
            </a:r>
            <a:endParaRPr lang="ru-RU" sz="1200" smtClean="0">
              <a:latin typeface="Tahoma" pitchFamily="34" charset="0"/>
              <a:ea typeface="Tahoma" pitchFamily="34" charset="0"/>
              <a:cs typeface="Tahoma" pitchFamily="34" charset="0"/>
            </a:endParaRPr>
          </a:p>
        </p:txBody>
      </p:sp>
      <p:cxnSp>
        <p:nvCxnSpPr>
          <p:cNvPr id="9" name="Прямая соединительная линия 8"/>
          <p:cNvCxnSpPr/>
          <p:nvPr/>
        </p:nvCxnSpPr>
        <p:spPr>
          <a:xfrm>
            <a:off x="142844" y="1142984"/>
            <a:ext cx="88582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Прямоугольник 7"/>
          <p:cNvSpPr/>
          <p:nvPr/>
        </p:nvSpPr>
        <p:spPr>
          <a:xfrm rot="20155638">
            <a:off x="6350729" y="1535194"/>
            <a:ext cx="2853666" cy="923330"/>
          </a:xfrm>
          <a:prstGeom prst="rect">
            <a:avLst/>
          </a:prstGeom>
          <a:noFill/>
        </p:spPr>
        <p:txBody>
          <a:bodyPr wrap="none" lIns="91440" tIns="45720" rIns="91440" bIns="45720">
            <a:spAutoFit/>
          </a:bodyPr>
          <a:lstStyle/>
          <a:p>
            <a:pPr algn="ctr"/>
            <a:r>
              <a:rPr lang="ru-RU"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Пример</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166"/>
          <p:cNvSpPr>
            <a:spLocks noChangeArrowheads="1"/>
          </p:cNvSpPr>
          <p:nvPr/>
        </p:nvSpPr>
        <p:spPr bwMode="auto">
          <a:xfrm>
            <a:off x="2000250" y="1143000"/>
            <a:ext cx="6000750" cy="939800"/>
          </a:xfrm>
          <a:prstGeom prst="rect">
            <a:avLst/>
          </a:prstGeom>
          <a:noFill/>
          <a:ln w="9525">
            <a:noFill/>
            <a:miter lim="800000"/>
            <a:headEnd/>
            <a:tailEnd/>
          </a:ln>
        </p:spPr>
        <p:txBody>
          <a:bodyPr anchor="ctr"/>
          <a:lstStyle/>
          <a:p>
            <a:pPr marL="111125" eaLnBrk="1" hangingPunct="1"/>
            <a:r>
              <a:rPr lang="ru-RU" sz="3000" b="1">
                <a:solidFill>
                  <a:schemeClr val="tx2"/>
                </a:solidFill>
                <a:latin typeface="Tahoma" pitchFamily="34" charset="0"/>
                <a:cs typeface="Tahoma" pitchFamily="34" charset="0"/>
              </a:rPr>
              <a:t>Благодарю за внимание!</a:t>
            </a:r>
          </a:p>
        </p:txBody>
      </p:sp>
      <p:pic>
        <p:nvPicPr>
          <p:cNvPr id="31747" name="Picture 3" descr="C:\Users\Pegova\Documents\документы\Фотобаза\2016-04-15_laboratorii\01_big_JPG\2016-04-15_laboratorii-(04m_15d)_16h38m47s)_KIR_3456.jpg"/>
          <p:cNvPicPr>
            <a:picLocks noChangeAspect="1" noChangeArrowheads="1"/>
          </p:cNvPicPr>
          <p:nvPr/>
        </p:nvPicPr>
        <p:blipFill>
          <a:blip r:embed="rId3"/>
          <a:srcRect/>
          <a:stretch>
            <a:fillRect/>
          </a:stretch>
        </p:blipFill>
        <p:spPr bwMode="auto">
          <a:xfrm>
            <a:off x="1785938" y="2128838"/>
            <a:ext cx="5884862" cy="3871912"/>
          </a:xfrm>
          <a:prstGeom prst="rect">
            <a:avLst/>
          </a:prstGeom>
          <a:noFill/>
          <a:ln w="9525">
            <a:noFill/>
            <a:miter lim="800000"/>
            <a:headEnd/>
            <a:tailEnd/>
          </a:ln>
        </p:spPr>
      </p:pic>
      <p:sp>
        <p:nvSpPr>
          <p:cNvPr id="31748" name="Прямоугольник 11"/>
          <p:cNvSpPr>
            <a:spLocks noChangeArrowheads="1"/>
          </p:cNvSpPr>
          <p:nvPr/>
        </p:nvSpPr>
        <p:spPr bwMode="auto">
          <a:xfrm>
            <a:off x="3568700" y="6143625"/>
            <a:ext cx="2360613" cy="461963"/>
          </a:xfrm>
          <a:prstGeom prst="rect">
            <a:avLst/>
          </a:prstGeom>
          <a:noFill/>
          <a:ln w="9525">
            <a:noFill/>
            <a:miter lim="800000"/>
            <a:headEnd/>
            <a:tailEnd/>
          </a:ln>
        </p:spPr>
        <p:txBody>
          <a:bodyPr wrap="none">
            <a:spAutoFit/>
          </a:bodyPr>
          <a:lstStyle/>
          <a:p>
            <a:pPr eaLnBrk="1" hangingPunct="1"/>
            <a:r>
              <a:rPr lang="en-US" sz="2400">
                <a:latin typeface="Tahoma" pitchFamily="34" charset="0"/>
                <a:cs typeface="Tahoma" pitchFamily="34" charset="0"/>
                <a:hlinkClick r:id="rId4"/>
              </a:rPr>
              <a:t>www.regmed.ru</a:t>
            </a:r>
            <a:endParaRPr lang="ru-RU" sz="2400"/>
          </a:p>
        </p:txBody>
      </p:sp>
      <p:sp>
        <p:nvSpPr>
          <p:cNvPr id="11" name="Прямоугольник 10"/>
          <p:cNvSpPr/>
          <p:nvPr/>
        </p:nvSpPr>
        <p:spPr>
          <a:xfrm>
            <a:off x="0" y="1357313"/>
            <a:ext cx="1285875" cy="1428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ru-RU" dirty="0"/>
          </a:p>
        </p:txBody>
      </p:sp>
      <p:pic>
        <p:nvPicPr>
          <p:cNvPr id="31751" name="Рисунок 12" descr="C:\Users\Pegova\Documents\документы\ЛОГО\НОВЫЙ_лого_НЦЭСМП\Logo-new.jpg"/>
          <p:cNvPicPr>
            <a:picLocks noChangeAspect="1" noChangeArrowheads="1"/>
          </p:cNvPicPr>
          <p:nvPr/>
        </p:nvPicPr>
        <p:blipFill>
          <a:blip r:embed="rId5"/>
          <a:srcRect/>
          <a:stretch>
            <a:fillRect/>
          </a:stretch>
        </p:blipFill>
        <p:spPr bwMode="auto">
          <a:xfrm>
            <a:off x="0" y="0"/>
            <a:ext cx="4114800" cy="1350963"/>
          </a:xfrm>
          <a:prstGeom prst="rect">
            <a:avLst/>
          </a:prstGeom>
          <a:noFill/>
          <a:ln w="9525">
            <a:noFill/>
            <a:miter lim="800000"/>
            <a:headEnd/>
            <a:tailEnd/>
          </a:ln>
        </p:spPr>
      </p:pic>
      <p:sp>
        <p:nvSpPr>
          <p:cNvPr id="7" name="TextBox 11"/>
          <p:cNvSpPr txBox="1">
            <a:spLocks noChangeArrowheads="1"/>
          </p:cNvSpPr>
          <p:nvPr/>
        </p:nvSpPr>
        <p:spPr bwMode="auto">
          <a:xfrm>
            <a:off x="0" y="6611938"/>
            <a:ext cx="1500188" cy="246062"/>
          </a:xfrm>
          <a:prstGeom prst="rect">
            <a:avLst/>
          </a:prstGeom>
          <a:noFill/>
          <a:ln w="9525">
            <a:noFill/>
            <a:miter lim="800000"/>
            <a:headEnd/>
            <a:tailEnd/>
          </a:ln>
        </p:spPr>
        <p:txBody>
          <a:bodyPr>
            <a:spAutoFit/>
          </a:bodyPr>
          <a:lstStyle/>
          <a:p>
            <a:pPr eaLnBrk="1" hangingPunct="1"/>
            <a:r>
              <a:rPr lang="ru-RU" sz="1000">
                <a:latin typeface="Calibri" pitchFamily="34" charset="0"/>
              </a:rPr>
              <a:t>© -Романов Б.К., </a:t>
            </a:r>
            <a:r>
              <a:rPr lang="ru-RU" sz="1000" smtClean="0">
                <a:latin typeface="Calibri" pitchFamily="34" charset="0"/>
              </a:rPr>
              <a:t>201</a:t>
            </a:r>
            <a:r>
              <a:rPr lang="en-US" sz="1000" smtClean="0">
                <a:latin typeface="Calibri" pitchFamily="34" charset="0"/>
              </a:rPr>
              <a:t>8</a:t>
            </a:r>
            <a:endParaRPr lang="ru-RU" sz="1000">
              <a:latin typeface="Calibri"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2817</TotalTime>
  <Words>3548</Words>
  <Application>Microsoft Office PowerPoint</Application>
  <PresentationFormat>Экран (4:3)</PresentationFormat>
  <Paragraphs>414</Paragraphs>
  <Slides>28</Slides>
  <Notes>1</Notes>
  <HiddenSlides>4</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28</vt:i4>
      </vt:variant>
    </vt:vector>
  </HeadingPairs>
  <TitlesOfParts>
    <vt:vector size="32" baseType="lpstr">
      <vt:lpstr>Arial</vt:lpstr>
      <vt:lpstr>Calibri</vt:lpstr>
      <vt:lpstr>Tahoma</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Романов Борис Константинович</dc:creator>
  <cp:lastModifiedBy>Анна Кузьмина</cp:lastModifiedBy>
  <cp:revision>506</cp:revision>
  <dcterms:created xsi:type="dcterms:W3CDTF">2015-02-24T11:29:04Z</dcterms:created>
  <dcterms:modified xsi:type="dcterms:W3CDTF">2018-11-13T13:05:39Z</dcterms:modified>
</cp:coreProperties>
</file>